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56" r:id="rId1"/>
    <p:sldMasterId id="2147483869" r:id="rId2"/>
  </p:sldMasterIdLst>
  <p:notesMasterIdLst>
    <p:notesMasterId r:id="rId10"/>
  </p:notesMasterIdLst>
  <p:handoutMasterIdLst>
    <p:handoutMasterId r:id="rId11"/>
  </p:handoutMasterIdLst>
  <p:sldIdLst>
    <p:sldId id="432" r:id="rId3"/>
    <p:sldId id="589" r:id="rId4"/>
    <p:sldId id="590" r:id="rId5"/>
    <p:sldId id="579" r:id="rId6"/>
    <p:sldId id="597" r:id="rId7"/>
    <p:sldId id="598" r:id="rId8"/>
    <p:sldId id="580" r:id="rId9"/>
  </p:sldIdLst>
  <p:sldSz cx="9906000" cy="6858000" type="A4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0000"/>
    <a:srgbClr val="009F00"/>
    <a:srgbClr val="6C0000"/>
    <a:srgbClr val="3EA447"/>
    <a:srgbClr val="CA806C"/>
    <a:srgbClr val="DAE3F3"/>
    <a:srgbClr val="E1FF2D"/>
    <a:srgbClr val="B9D237"/>
    <a:srgbClr val="0FD2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03447BB-5D67-496B-8E87-E561075AD55C}" styleName="Темный стиль 1 —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25E5076-3810-47DD-B79F-674D7AD40C01}" styleName="Темный стиль 1 —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99" autoAdjust="0"/>
    <p:restoredTop sz="95196" autoAdjust="0"/>
  </p:normalViewPr>
  <p:slideViewPr>
    <p:cSldViewPr snapToGrid="0" snapToObjects="1">
      <p:cViewPr varScale="1">
        <p:scale>
          <a:sx n="110" d="100"/>
          <a:sy n="110" d="100"/>
        </p:scale>
        <p:origin x="1614" y="10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87802F-1ABE-574D-9D67-D1793106DF92}" type="datetime1">
              <a:rPr lang="en-US" smtClean="0"/>
              <a:pPr/>
              <a:t>7/5/2023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F18796-DCE2-E748-A548-8FCD6035DE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284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4A205F-2BA6-C44B-8008-B3A432F83821}" type="datetime1">
              <a:rPr lang="en-US" smtClean="0"/>
              <a:pPr/>
              <a:t>7/5/2023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C2F7D0-B590-1C4B-98E5-50C3B9C353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1926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C2F7D0-B590-1C4B-98E5-50C3B9C3538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352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C2F7D0-B590-1C4B-98E5-50C3B9C3538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7202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6D4C9B-CBF8-4311-BB01-01769C2C886D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9805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6D4C9B-CBF8-4311-BB01-01769C2C886D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4506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2503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95300" y="273600"/>
            <a:ext cx="8915010" cy="1144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95300" y="1604520"/>
            <a:ext cx="8915010" cy="18968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95300" y="3682080"/>
            <a:ext cx="8915010" cy="18968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612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95300" y="273600"/>
            <a:ext cx="8915010" cy="1144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95300" y="1604520"/>
            <a:ext cx="4350450" cy="18968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5063761" y="1604520"/>
            <a:ext cx="4350450" cy="18968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5063761" y="3682080"/>
            <a:ext cx="4350450" cy="18968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95300" y="3682080"/>
            <a:ext cx="4350450" cy="18968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7512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95300" y="273600"/>
            <a:ext cx="8915010" cy="1144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95300" y="1604520"/>
            <a:ext cx="2870400" cy="18968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3509610" y="1604520"/>
            <a:ext cx="2870400" cy="18968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6523920" y="1604520"/>
            <a:ext cx="2870400" cy="18968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6523920" y="3682080"/>
            <a:ext cx="2870400" cy="18968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2" name="PlaceHolder 6"/>
          <p:cNvSpPr>
            <a:spLocks noGrp="1"/>
          </p:cNvSpPr>
          <p:nvPr>
            <p:ph type="body"/>
          </p:nvPr>
        </p:nvSpPr>
        <p:spPr>
          <a:xfrm>
            <a:off x="3509610" y="3682080"/>
            <a:ext cx="2870400" cy="18968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3" name="PlaceHolder 7"/>
          <p:cNvSpPr>
            <a:spLocks noGrp="1"/>
          </p:cNvSpPr>
          <p:nvPr>
            <p:ph type="body"/>
          </p:nvPr>
        </p:nvSpPr>
        <p:spPr>
          <a:xfrm>
            <a:off x="495300" y="3682080"/>
            <a:ext cx="2870400" cy="18968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9998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C699CB88-5E1A-4FAC-892A-60949ACB1F6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7/5/2023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91974DF9-AD47-4691-BA21-BBFCE3637A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247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C699CB88-5E1A-4FAC-892A-60949ACB1F6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7/5/2023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91974DF9-AD47-4691-BA21-BBFCE3637A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1154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C699CB88-5E1A-4FAC-892A-60949ACB1F6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7/5/2023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91974DF9-AD47-4691-BA21-BBFCE3637A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0076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C699CB88-5E1A-4FAC-892A-60949ACB1F6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7/5/2023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91974DF9-AD47-4691-BA21-BBFCE3637A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7805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C699CB88-5E1A-4FAC-892A-60949ACB1F6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7/5/2023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91974DF9-AD47-4691-BA21-BBFCE3637A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6561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C699CB88-5E1A-4FAC-892A-60949ACB1F6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7/5/2023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91974DF9-AD47-4691-BA21-BBFCE3637A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101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C699CB88-5E1A-4FAC-892A-60949ACB1F6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7/5/2023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91974DF9-AD47-4691-BA21-BBFCE3637A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255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95300" y="273600"/>
            <a:ext cx="8915010" cy="1144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95300" y="1604520"/>
            <a:ext cx="8915010" cy="3977280"/>
          </a:xfrm>
          <a:prstGeom prst="rect">
            <a:avLst/>
          </a:prstGeom>
        </p:spPr>
        <p:txBody>
          <a:bodyPr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4955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C699CB88-5E1A-4FAC-892A-60949ACB1F6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7/5/2023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91974DF9-AD47-4691-BA21-BBFCE3637A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7623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C699CB88-5E1A-4FAC-892A-60949ACB1F6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7/5/2023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91974DF9-AD47-4691-BA21-BBFCE3637A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210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C699CB88-5E1A-4FAC-892A-60949ACB1F6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7/5/2023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91974DF9-AD47-4691-BA21-BBFCE3637A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8496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C699CB88-5E1A-4FAC-892A-60949ACB1F6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7/5/2023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91974DF9-AD47-4691-BA21-BBFCE3637A9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9533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 userDrawn="1"/>
        </p:nvSpPr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smtClean="0">
              <a:ln>
                <a:noFill/>
              </a:ln>
              <a:solidFill>
                <a:srgbClr val="104A8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Rectangle 4"/>
          <p:cNvSpPr>
            <a:spLocks noChangeArrowheads="1"/>
          </p:cNvSpPr>
          <p:nvPr userDrawn="1"/>
        </p:nvSpPr>
        <p:spPr bwMode="invGray">
          <a:xfrm>
            <a:off x="0" y="2"/>
            <a:ext cx="9906000" cy="765175"/>
          </a:xfrm>
          <a:prstGeom prst="rect">
            <a:avLst/>
          </a:prstGeom>
          <a:solidFill>
            <a:srgbClr val="8EC0EA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smtClean="0">
              <a:ln>
                <a:noFill/>
              </a:ln>
              <a:solidFill>
                <a:srgbClr val="104A8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" name="Rectangle 13"/>
          <p:cNvSpPr>
            <a:spLocks noChangeArrowheads="1"/>
          </p:cNvSpPr>
          <p:nvPr userDrawn="1"/>
        </p:nvSpPr>
        <p:spPr bwMode="invGray">
          <a:xfrm>
            <a:off x="0" y="6788150"/>
            <a:ext cx="9906000" cy="69850"/>
          </a:xfrm>
          <a:prstGeom prst="rect">
            <a:avLst/>
          </a:prstGeom>
          <a:solidFill>
            <a:srgbClr val="8EC0EA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smtClean="0">
              <a:ln>
                <a:noFill/>
              </a:ln>
              <a:solidFill>
                <a:srgbClr val="104A8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" name="AutoShape 4"/>
          <p:cNvSpPr>
            <a:spLocks noChangeArrowheads="1"/>
          </p:cNvSpPr>
          <p:nvPr userDrawn="1"/>
        </p:nvSpPr>
        <p:spPr bwMode="gray">
          <a:xfrm>
            <a:off x="46435" y="38100"/>
            <a:ext cx="9821730" cy="6784975"/>
          </a:xfrm>
          <a:prstGeom prst="roundRect">
            <a:avLst>
              <a:gd name="adj" fmla="val 6227"/>
            </a:avLst>
          </a:prstGeom>
          <a:noFill/>
          <a:ln w="76200">
            <a:solidFill>
              <a:schemeClr val="bg1"/>
            </a:solidFill>
            <a:round/>
            <a:headEnd/>
            <a:tailEnd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smtClean="0">
              <a:ln>
                <a:noFill/>
              </a:ln>
              <a:solidFill>
                <a:srgbClr val="104A8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2" name="Freeform 5"/>
          <p:cNvSpPr>
            <a:spLocks/>
          </p:cNvSpPr>
          <p:nvPr userDrawn="1"/>
        </p:nvSpPr>
        <p:spPr bwMode="gray">
          <a:xfrm>
            <a:off x="0" y="2"/>
            <a:ext cx="495300" cy="447675"/>
          </a:xfrm>
          <a:custGeom>
            <a:avLst/>
            <a:gdLst>
              <a:gd name="T0" fmla="*/ 2147483647 w 288"/>
              <a:gd name="T1" fmla="*/ 2147483647 h 282"/>
              <a:gd name="T2" fmla="*/ 2147483647 w 288"/>
              <a:gd name="T3" fmla="*/ 2147483647 h 282"/>
              <a:gd name="T4" fmla="*/ 2147483647 w 288"/>
              <a:gd name="T5" fmla="*/ 2147483647 h 282"/>
              <a:gd name="T6" fmla="*/ 2147483647 w 288"/>
              <a:gd name="T7" fmla="*/ 0 h 282"/>
              <a:gd name="T8" fmla="*/ 0 w 288"/>
              <a:gd name="T9" fmla="*/ 0 h 2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8" h="282">
                <a:moveTo>
                  <a:pt x="2" y="282"/>
                </a:moveTo>
                <a:lnTo>
                  <a:pt x="82" y="144"/>
                </a:lnTo>
                <a:lnTo>
                  <a:pt x="165" y="36"/>
                </a:lnTo>
                <a:lnTo>
                  <a:pt x="288" y="0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smtClean="0">
              <a:ln>
                <a:noFill/>
              </a:ln>
              <a:solidFill>
                <a:srgbClr val="104A8A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3" name="Freeform 6"/>
          <p:cNvSpPr>
            <a:spLocks/>
          </p:cNvSpPr>
          <p:nvPr userDrawn="1"/>
        </p:nvSpPr>
        <p:spPr bwMode="gray">
          <a:xfrm>
            <a:off x="8600" y="6326188"/>
            <a:ext cx="419629" cy="533400"/>
          </a:xfrm>
          <a:custGeom>
            <a:avLst/>
            <a:gdLst>
              <a:gd name="T0" fmla="*/ 2147483647 w 243"/>
              <a:gd name="T1" fmla="*/ 2147483647 h 336"/>
              <a:gd name="T2" fmla="*/ 2147483647 w 243"/>
              <a:gd name="T3" fmla="*/ 2147483647 h 336"/>
              <a:gd name="T4" fmla="*/ 2147483647 w 243"/>
              <a:gd name="T5" fmla="*/ 2147483647 h 336"/>
              <a:gd name="T6" fmla="*/ 0 w 243"/>
              <a:gd name="T7" fmla="*/ 0 h 336"/>
              <a:gd name="T8" fmla="*/ 2147483647 w 243"/>
              <a:gd name="T9" fmla="*/ 2147483647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3" h="336">
                <a:moveTo>
                  <a:pt x="243" y="335"/>
                </a:moveTo>
                <a:lnTo>
                  <a:pt x="122" y="239"/>
                </a:lnTo>
                <a:lnTo>
                  <a:pt x="30" y="144"/>
                </a:lnTo>
                <a:lnTo>
                  <a:pt x="0" y="0"/>
                </a:lnTo>
                <a:lnTo>
                  <a:pt x="1" y="336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smtClean="0">
              <a:ln>
                <a:noFill/>
              </a:ln>
              <a:solidFill>
                <a:srgbClr val="104A8A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4" name="Freeform 7"/>
          <p:cNvSpPr>
            <a:spLocks/>
          </p:cNvSpPr>
          <p:nvPr userDrawn="1"/>
        </p:nvSpPr>
        <p:spPr bwMode="gray">
          <a:xfrm>
            <a:off x="9476054" y="6396047"/>
            <a:ext cx="435108" cy="460375"/>
          </a:xfrm>
          <a:custGeom>
            <a:avLst/>
            <a:gdLst>
              <a:gd name="T0" fmla="*/ 2147483647 w 232"/>
              <a:gd name="T1" fmla="*/ 0 h 290"/>
              <a:gd name="T2" fmla="*/ 2147483647 w 232"/>
              <a:gd name="T3" fmla="*/ 2147483647 h 290"/>
              <a:gd name="T4" fmla="*/ 2147483647 w 232"/>
              <a:gd name="T5" fmla="*/ 2147483647 h 290"/>
              <a:gd name="T6" fmla="*/ 0 w 232"/>
              <a:gd name="T7" fmla="*/ 2147483647 h 290"/>
              <a:gd name="T8" fmla="*/ 2147483647 w 232"/>
              <a:gd name="T9" fmla="*/ 2147483647 h 2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2" h="290">
                <a:moveTo>
                  <a:pt x="229" y="0"/>
                </a:moveTo>
                <a:lnTo>
                  <a:pt x="164" y="144"/>
                </a:lnTo>
                <a:lnTo>
                  <a:pt x="98" y="253"/>
                </a:lnTo>
                <a:lnTo>
                  <a:pt x="0" y="290"/>
                </a:lnTo>
                <a:lnTo>
                  <a:pt x="232" y="287"/>
                </a:lnTo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smtClean="0">
              <a:ln>
                <a:noFill/>
              </a:ln>
              <a:solidFill>
                <a:srgbClr val="104A8A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5" name="Freeform 8"/>
          <p:cNvSpPr>
            <a:spLocks/>
          </p:cNvSpPr>
          <p:nvPr userDrawn="1"/>
        </p:nvSpPr>
        <p:spPr bwMode="gray">
          <a:xfrm>
            <a:off x="9408981" y="0"/>
            <a:ext cx="495300" cy="457200"/>
          </a:xfrm>
          <a:custGeom>
            <a:avLst/>
            <a:gdLst>
              <a:gd name="T0" fmla="*/ 0 w 288"/>
              <a:gd name="T1" fmla="*/ 0 h 288"/>
              <a:gd name="T2" fmla="*/ 2147483647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0 h 2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8" h="288">
                <a:moveTo>
                  <a:pt x="0" y="0"/>
                </a:moveTo>
                <a:lnTo>
                  <a:pt x="144" y="82"/>
                </a:lnTo>
                <a:lnTo>
                  <a:pt x="252" y="165"/>
                </a:lnTo>
                <a:lnTo>
                  <a:pt x="288" y="288"/>
                </a:lnTo>
                <a:lnTo>
                  <a:pt x="288" y="0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smtClean="0">
              <a:ln>
                <a:noFill/>
              </a:ln>
              <a:solidFill>
                <a:srgbClr val="104A8A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0" name="Text Box 29"/>
          <p:cNvSpPr txBox="1">
            <a:spLocks noChangeArrowheads="1"/>
          </p:cNvSpPr>
          <p:nvPr userDrawn="1"/>
        </p:nvSpPr>
        <p:spPr bwMode="auto">
          <a:xfrm>
            <a:off x="-3440" y="6650038"/>
            <a:ext cx="9906000" cy="69850"/>
          </a:xfrm>
          <a:prstGeom prst="rect">
            <a:avLst/>
          </a:prstGeom>
          <a:gradFill rotWithShape="1">
            <a:gsLst>
              <a:gs pos="0">
                <a:srgbClr val="8EC0EA"/>
              </a:gs>
              <a:gs pos="50000">
                <a:schemeClr val="bg1"/>
              </a:gs>
              <a:gs pos="100000">
                <a:srgbClr val="8EC0E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104A8A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pSp>
        <p:nvGrpSpPr>
          <p:cNvPr id="4" name="Группа 3"/>
          <p:cNvGrpSpPr/>
          <p:nvPr userDrawn="1"/>
        </p:nvGrpSpPr>
        <p:grpSpPr>
          <a:xfrm>
            <a:off x="0" y="-4763"/>
            <a:ext cx="9916319" cy="6862767"/>
            <a:chOff x="0" y="-4763"/>
            <a:chExt cx="9153525" cy="6862767"/>
          </a:xfrm>
        </p:grpSpPr>
        <p:sp>
          <p:nvSpPr>
            <p:cNvPr id="16" name="Rectangle 11"/>
            <p:cNvSpPr>
              <a:spLocks noChangeArrowheads="1"/>
            </p:cNvSpPr>
            <p:nvPr userDrawn="1"/>
          </p:nvSpPr>
          <p:spPr bwMode="invGray">
            <a:xfrm>
              <a:off x="9525" y="-4763"/>
              <a:ext cx="9144000" cy="765176"/>
            </a:xfrm>
            <a:prstGeom prst="rect">
              <a:avLst/>
            </a:prstGeom>
            <a:solidFill>
              <a:srgbClr val="8EC0EA"/>
            </a:solidFill>
            <a:ln>
              <a:noFill/>
            </a:ln>
            <a:ex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104A8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7" name="Rectangle 13"/>
            <p:cNvSpPr>
              <a:spLocks noChangeArrowheads="1"/>
            </p:cNvSpPr>
            <p:nvPr userDrawn="1"/>
          </p:nvSpPr>
          <p:spPr bwMode="invGray">
            <a:xfrm>
              <a:off x="0" y="6788150"/>
              <a:ext cx="9144000" cy="69850"/>
            </a:xfrm>
            <a:prstGeom prst="rect">
              <a:avLst/>
            </a:prstGeom>
            <a:solidFill>
              <a:srgbClr val="8EC0EA"/>
            </a:solidFill>
            <a:ln>
              <a:noFill/>
            </a:ln>
            <a:ex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104A8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8" name="Rectangle 11"/>
            <p:cNvSpPr>
              <a:spLocks noChangeArrowheads="1"/>
            </p:cNvSpPr>
            <p:nvPr userDrawn="1"/>
          </p:nvSpPr>
          <p:spPr bwMode="invGray">
            <a:xfrm rot="5400000" flipH="1">
              <a:off x="-3394075" y="3394079"/>
              <a:ext cx="6858000" cy="69850"/>
            </a:xfrm>
            <a:prstGeom prst="rect">
              <a:avLst/>
            </a:prstGeom>
            <a:solidFill>
              <a:srgbClr val="8EC0EA"/>
            </a:solidFill>
            <a:ln>
              <a:noFill/>
            </a:ln>
            <a:extLst/>
          </p:spPr>
          <p:txBody>
            <a:bodyPr rot="10800000" vert="eaVert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104A8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9" name="Rectangle 11"/>
            <p:cNvSpPr>
              <a:spLocks noChangeArrowheads="1"/>
            </p:cNvSpPr>
            <p:nvPr userDrawn="1"/>
          </p:nvSpPr>
          <p:spPr bwMode="invGray">
            <a:xfrm rot="5400000" flipH="1">
              <a:off x="5680075" y="3394079"/>
              <a:ext cx="6858000" cy="69850"/>
            </a:xfrm>
            <a:prstGeom prst="rect">
              <a:avLst/>
            </a:prstGeom>
            <a:solidFill>
              <a:srgbClr val="8EC0EA"/>
            </a:solidFill>
            <a:ln>
              <a:noFill/>
            </a:ln>
            <a:extLst/>
          </p:spPr>
          <p:txBody>
            <a:bodyPr rot="10800000" vert="eaVert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104A8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21" name="Text Box 16"/>
            <p:cNvSpPr txBox="1">
              <a:spLocks noChangeArrowheads="1"/>
            </p:cNvSpPr>
            <p:nvPr userDrawn="1"/>
          </p:nvSpPr>
          <p:spPr bwMode="auto">
            <a:xfrm>
              <a:off x="0" y="836616"/>
              <a:ext cx="9124950" cy="71437"/>
            </a:xfrm>
            <a:prstGeom prst="rect">
              <a:avLst/>
            </a:prstGeom>
            <a:gradFill rotWithShape="1">
              <a:gsLst>
                <a:gs pos="0">
                  <a:srgbClr val="8EC0EA"/>
                </a:gs>
                <a:gs pos="50000">
                  <a:schemeClr val="bg1"/>
                </a:gs>
                <a:gs pos="100000">
                  <a:srgbClr val="8EC0EA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104A8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pic>
        <p:nvPicPr>
          <p:cNvPr id="22" name="Picture 13" descr="герб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433" y="1"/>
            <a:ext cx="1795463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6582657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Isolated Vector Peop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576704" y="0"/>
            <a:ext cx="3054352" cy="6858000"/>
          </a:xfrm>
        </p:spPr>
        <p:txBody>
          <a:bodyPr rtlCol="0" anchor="ctr">
            <a:normAutofit/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3" name="Slide Number Placeholder 15"/>
          <p:cNvSpPr>
            <a:spLocks noGrp="1"/>
          </p:cNvSpPr>
          <p:nvPr>
            <p:ph type="sldNum" sz="quarter" idx="14"/>
          </p:nvPr>
        </p:nvSpPr>
        <p:spPr>
          <a:xfrm>
            <a:off x="7108825" y="6486525"/>
            <a:ext cx="2228850" cy="234950"/>
          </a:xfrm>
        </p:spPr>
        <p:txBody>
          <a:bodyPr/>
          <a:lstStyle>
            <a:lvl1pPr>
              <a:defRPr smtClean="0"/>
            </a:lvl1pPr>
          </a:lstStyle>
          <a:p>
            <a:pPr defTabSz="914400">
              <a:defRPr/>
            </a:pPr>
            <a:fld id="{9135C59B-120A-4D7A-A1F8-5356FE05E90B}" type="slidenum">
              <a:rPr lang="en-US" altLang="ru-RU" smtClean="0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‹#›</a:t>
            </a:fld>
            <a:endParaRPr lang="en-US" alt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726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95300" y="273600"/>
            <a:ext cx="8915010" cy="1144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95300" y="1604520"/>
            <a:ext cx="8915010" cy="39772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011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95300" y="273600"/>
            <a:ext cx="8915010" cy="1144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95300" y="1604520"/>
            <a:ext cx="4350450" cy="39772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5063761" y="1604520"/>
            <a:ext cx="4350450" cy="39772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490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95300" y="273600"/>
            <a:ext cx="8915010" cy="1144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138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95300" y="273600"/>
            <a:ext cx="8915010" cy="5307840"/>
          </a:xfrm>
          <a:prstGeom prst="rect">
            <a:avLst/>
          </a:prstGeom>
        </p:spPr>
        <p:txBody>
          <a:bodyPr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65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95300" y="273600"/>
            <a:ext cx="8915010" cy="1144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95300" y="1604520"/>
            <a:ext cx="4350450" cy="18968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95300" y="3682080"/>
            <a:ext cx="4350450" cy="18968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5063761" y="1604520"/>
            <a:ext cx="4350450" cy="39772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225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95300" y="273600"/>
            <a:ext cx="8915010" cy="1144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95300" y="1604520"/>
            <a:ext cx="4350450" cy="39772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5063761" y="1604520"/>
            <a:ext cx="4350450" cy="18968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5063761" y="3682080"/>
            <a:ext cx="4350450" cy="18968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866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95300" y="273600"/>
            <a:ext cx="8915010" cy="1144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95300" y="1604520"/>
            <a:ext cx="4350450" cy="18968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5063761" y="1604520"/>
            <a:ext cx="4350450" cy="18968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95300" y="3682080"/>
            <a:ext cx="8915010" cy="18968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299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stomShape 1"/>
          <p:cNvSpPr/>
          <p:nvPr/>
        </p:nvSpPr>
        <p:spPr>
          <a:xfrm>
            <a:off x="660400" y="908050"/>
            <a:ext cx="8619596" cy="107950"/>
          </a:xfrm>
          <a:custGeom>
            <a:avLst/>
            <a:gdLst/>
            <a:ahLst/>
            <a:cxnLst/>
            <a:rect l="l" t="t" r="r" b="b"/>
            <a:pathLst>
              <a:path w="1000" h="100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360">
            <a:solidFill>
              <a:schemeClr val="accent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Line 2"/>
          <p:cNvSpPr/>
          <p:nvPr/>
        </p:nvSpPr>
        <p:spPr>
          <a:xfrm>
            <a:off x="660400" y="6381750"/>
            <a:ext cx="8585200" cy="1588"/>
          </a:xfrm>
          <a:prstGeom prst="line">
            <a:avLst/>
          </a:prstGeom>
          <a:ln w="3240">
            <a:solidFill>
              <a:schemeClr val="accent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PlaceHolder 3"/>
          <p:cNvSpPr>
            <a:spLocks noGrp="1"/>
          </p:cNvSpPr>
          <p:nvPr>
            <p:ph type="dt"/>
          </p:nvPr>
        </p:nvSpPr>
        <p:spPr>
          <a:xfrm>
            <a:off x="660400" y="6245225"/>
            <a:ext cx="2146300" cy="476250"/>
          </a:xfrm>
          <a:prstGeom prst="rect">
            <a:avLst/>
          </a:prstGeom>
        </p:spPr>
        <p:txBody>
          <a:bodyPr lIns="90000" tIns="45000" rIns="90000" bIns="45000"/>
          <a:lstStyle>
            <a:lvl1pPr>
              <a:defRPr sz="1800" spc="-1">
                <a:solidFill>
                  <a:srgbClr val="000000"/>
                </a:solidFill>
                <a:latin typeface="Verdana"/>
              </a:defRPr>
            </a:lvl1pPr>
          </a:lstStyle>
          <a:p>
            <a:pPr>
              <a:defRPr/>
            </a:pPr>
            <a:endParaRPr lang="ru-RU">
              <a:solidFill>
                <a:schemeClr val="tx1"/>
              </a:solidFill>
              <a:latin typeface="Times New Roman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ftr"/>
          </p:nvPr>
        </p:nvSpPr>
        <p:spPr>
          <a:xfrm>
            <a:off x="3382831" y="6245225"/>
            <a:ext cx="3138619" cy="476250"/>
          </a:xfrm>
          <a:prstGeom prst="rect">
            <a:avLst/>
          </a:prstGeom>
        </p:spPr>
        <p:txBody>
          <a:bodyPr lIns="90000" tIns="45000" rIns="90000" bIns="45000"/>
          <a:lstStyle>
            <a:lvl1pPr>
              <a:defRPr sz="1800" spc="-1">
                <a:solidFill>
                  <a:srgbClr val="000000"/>
                </a:solidFill>
                <a:latin typeface="Verdana"/>
              </a:defRPr>
            </a:lvl1pPr>
          </a:lstStyle>
          <a:p>
            <a:pPr>
              <a:defRPr/>
            </a:pPr>
            <a:endParaRPr lang="ru-RU">
              <a:solidFill>
                <a:schemeClr val="tx1"/>
              </a:solidFill>
              <a:latin typeface="Times New Roman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sldNum"/>
          </p:nvPr>
        </p:nvSpPr>
        <p:spPr>
          <a:xfrm>
            <a:off x="7099300" y="6453188"/>
            <a:ext cx="2144581" cy="36036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00" smtClean="0">
                <a:solidFill>
                  <a:srgbClr val="000000"/>
                </a:solidFill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7007F9F7-5793-488A-BF21-08788E23C7B5}" type="slidenum">
              <a:rPr lang="ru-RU" altLang="ru-RU"/>
              <a:pPr>
                <a:defRPr/>
              </a:pPr>
              <a:t>‹#›</a:t>
            </a:fld>
            <a:endParaRPr lang="ru-RU" altLang="ru-RU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055" name="PlaceHolder 6"/>
          <p:cNvSpPr>
            <a:spLocks noGrp="1"/>
          </p:cNvSpPr>
          <p:nvPr>
            <p:ph type="title"/>
          </p:nvPr>
        </p:nvSpPr>
        <p:spPr bwMode="auto">
          <a:xfrm>
            <a:off x="495300" y="273051"/>
            <a:ext cx="8915400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Для правки текста заголовка щёлкните мышью</a:t>
            </a:r>
          </a:p>
        </p:txBody>
      </p:sp>
      <p:sp>
        <p:nvSpPr>
          <p:cNvPr id="2056" name="PlaceHolder 7"/>
          <p:cNvSpPr>
            <a:spLocks noGrp="1"/>
          </p:cNvSpPr>
          <p:nvPr>
            <p:ph type="body"/>
          </p:nvPr>
        </p:nvSpPr>
        <p:spPr bwMode="auto">
          <a:xfrm>
            <a:off x="495300" y="1604964"/>
            <a:ext cx="8915400" cy="397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Для правки структуры щёлкните мышью</a:t>
            </a:r>
          </a:p>
          <a:p>
            <a:pPr lvl="1"/>
            <a:r>
              <a:rPr lang="ru-RU" altLang="ru-RU"/>
              <a:t>Второй уровень структуры</a:t>
            </a:r>
          </a:p>
          <a:p>
            <a:pPr lvl="2"/>
            <a:r>
              <a:rPr lang="ru-RU" altLang="ru-RU"/>
              <a:t>Третий уровень структуры</a:t>
            </a:r>
          </a:p>
          <a:p>
            <a:pPr lvl="3"/>
            <a:r>
              <a:rPr lang="ru-RU" altLang="ru-RU"/>
              <a:t>Четвёртый уровень структуры</a:t>
            </a:r>
          </a:p>
          <a:p>
            <a:pPr lvl="4"/>
            <a:r>
              <a:rPr lang="ru-RU" altLang="ru-RU"/>
              <a:t>Пятый уровень структуры</a:t>
            </a:r>
          </a:p>
          <a:p>
            <a:pPr lvl="4"/>
            <a:r>
              <a:rPr lang="ru-RU" altLang="ru-RU"/>
              <a:t>Шестой уровень структуры</a:t>
            </a:r>
          </a:p>
          <a:p>
            <a:pPr lvl="4"/>
            <a:r>
              <a:rPr lang="ru-RU" altLang="ru-RU"/>
              <a:t>Седьмой уровень структуры</a:t>
            </a:r>
          </a:p>
        </p:txBody>
      </p:sp>
    </p:spTree>
    <p:extLst>
      <p:ext uri="{BB962C8B-B14F-4D97-AF65-F5344CB8AC3E}">
        <p14:creationId xmlns:p14="http://schemas.microsoft.com/office/powerpoint/2010/main" val="404043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</p:sldLayoutIdLst>
  <p:hf hdr="0" ftr="0" dt="0"/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Arial" pitchFamily="34" charset="0"/>
          <a:ea typeface="DejaVu Sans" pitchFamily="34" charset="0"/>
          <a:cs typeface="DejaVu Sans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Arial" pitchFamily="34" charset="0"/>
          <a:ea typeface="DejaVu Sans" pitchFamily="34" charset="0"/>
          <a:cs typeface="DejaVu Sans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Arial" pitchFamily="34" charset="0"/>
          <a:ea typeface="DejaVu Sans" pitchFamily="34" charset="0"/>
          <a:cs typeface="DejaVu Sans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Arial" pitchFamily="34" charset="0"/>
          <a:ea typeface="DejaVu Sans" pitchFamily="34" charset="0"/>
          <a:cs typeface="DejaVu Sans" pitchFamily="34" charset="0"/>
        </a:defRPr>
      </a:lvl5pPr>
      <a:lvl6pPr marL="414726" algn="l" defTabSz="912973" rtl="0" fontAlgn="base">
        <a:lnSpc>
          <a:spcPct val="90000"/>
        </a:lnSpc>
        <a:spcBef>
          <a:spcPct val="0"/>
        </a:spcBef>
        <a:spcAft>
          <a:spcPct val="0"/>
        </a:spcAft>
        <a:defRPr sz="4354">
          <a:solidFill>
            <a:schemeClr val="tx1"/>
          </a:solidFill>
          <a:latin typeface="Arial" pitchFamily="34" charset="0"/>
          <a:cs typeface="DejaVu Sans" pitchFamily="34" charset="0"/>
        </a:defRPr>
      </a:lvl6pPr>
      <a:lvl7pPr marL="829452" algn="l" defTabSz="912973" rtl="0" fontAlgn="base">
        <a:lnSpc>
          <a:spcPct val="90000"/>
        </a:lnSpc>
        <a:spcBef>
          <a:spcPct val="0"/>
        </a:spcBef>
        <a:spcAft>
          <a:spcPct val="0"/>
        </a:spcAft>
        <a:defRPr sz="4354">
          <a:solidFill>
            <a:schemeClr val="tx1"/>
          </a:solidFill>
          <a:latin typeface="Arial" pitchFamily="34" charset="0"/>
          <a:cs typeface="DejaVu Sans" pitchFamily="34" charset="0"/>
        </a:defRPr>
      </a:lvl7pPr>
      <a:lvl8pPr marL="1244178" algn="l" defTabSz="912973" rtl="0" fontAlgn="base">
        <a:lnSpc>
          <a:spcPct val="90000"/>
        </a:lnSpc>
        <a:spcBef>
          <a:spcPct val="0"/>
        </a:spcBef>
        <a:spcAft>
          <a:spcPct val="0"/>
        </a:spcAft>
        <a:defRPr sz="4354">
          <a:solidFill>
            <a:schemeClr val="tx1"/>
          </a:solidFill>
          <a:latin typeface="Arial" pitchFamily="34" charset="0"/>
          <a:cs typeface="DejaVu Sans" pitchFamily="34" charset="0"/>
        </a:defRPr>
      </a:lvl8pPr>
      <a:lvl9pPr marL="1658904" algn="l" defTabSz="912973" rtl="0" fontAlgn="base">
        <a:lnSpc>
          <a:spcPct val="90000"/>
        </a:lnSpc>
        <a:spcBef>
          <a:spcPct val="0"/>
        </a:spcBef>
        <a:spcAft>
          <a:spcPct val="0"/>
        </a:spcAft>
        <a:defRPr sz="4354">
          <a:solidFill>
            <a:schemeClr val="tx1"/>
          </a:solidFill>
          <a:latin typeface="Arial" pitchFamily="34" charset="0"/>
          <a:cs typeface="DejaVu Sans" pitchFamily="34" charset="0"/>
        </a:defRPr>
      </a:lvl9pPr>
    </p:titleStyle>
    <p:bodyStyle>
      <a:lvl1pPr marL="430213" indent="-322263" algn="l" defTabSz="912813" rtl="0" eaLnBrk="0" fontAlgn="base" hangingPunct="0">
        <a:lnSpc>
          <a:spcPct val="90000"/>
        </a:lnSpc>
        <a:spcBef>
          <a:spcPts val="1413"/>
        </a:spcBef>
        <a:spcAft>
          <a:spcPct val="0"/>
        </a:spcAft>
        <a:buClr>
          <a:srgbClr val="000000"/>
        </a:buClr>
        <a:buSzPct val="45000"/>
        <a:buFont typeface="Wingdings" panose="05000000000000000000" pitchFamily="2" charset="2"/>
        <a:buChar char="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4213" indent="-227013" algn="l" defTabSz="91281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defTabSz="91281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defTabSz="91281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defTabSz="91281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0" indent="-228577" algn="l" defTabSz="91430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7" algn="l" defTabSz="91430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7" algn="l" defTabSz="91430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7" indent="-228577" algn="l" defTabSz="91430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4400"/>
              <a:t>05.07.2023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335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1" r:id="rId12"/>
    <p:sldLayoutId id="2147483882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13564" y="5103539"/>
            <a:ext cx="8853486" cy="114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en-US"/>
            </a:defPPr>
            <a:lvl1pPr algn="ctr">
              <a:defRPr sz="1400" b="1">
                <a:solidFill>
                  <a:srgbClr val="1F608B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latin typeface="Arial" panose="020B0604020202020204" pitchFamily="34" charset="0"/>
              </a:defRPr>
            </a:lvl2pPr>
            <a:lvl3pPr marL="1143000" indent="-228600">
              <a:defRPr>
                <a:latin typeface="Arial" panose="020B0604020202020204" pitchFamily="34" charset="0"/>
              </a:defRPr>
            </a:lvl3pPr>
            <a:lvl4pPr marL="1600200" indent="-228600">
              <a:defRPr>
                <a:latin typeface="Arial" panose="020B0604020202020204" pitchFamily="34" charset="0"/>
              </a:defRPr>
            </a:lvl4pPr>
            <a:lvl5pPr marL="2057400" indent="-228600"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Быстрова Ольга Андреевна, </a:t>
            </a:r>
            <a:endParaRPr lang="ru-RU" sz="1800" b="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b="0" noProof="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ачальник Управления 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реализации проектов и программ, </a:t>
            </a:r>
          </a:p>
          <a:p>
            <a:pPr lvl="0" algn="r"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ГАОУ ТО ДПО «ТОГИРРО»</a:t>
            </a:r>
            <a:r>
              <a:rPr lang="en-US" sz="1800" b="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b="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r">
              <a:defRPr/>
            </a:pPr>
            <a:r>
              <a:rPr lang="en-US" sz="1800" b="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o.bystrova@togirro.ru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defRPr/>
            </a:pPr>
            <a:endParaRPr lang="ru-RU" sz="18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defRPr/>
            </a:pPr>
            <a:endParaRPr lang="ru-RU" sz="18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defRPr/>
            </a:pPr>
            <a:r>
              <a:rPr lang="ru-RU" sz="18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06 июля 2023г.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47378" y="1519402"/>
            <a:ext cx="858585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bg2">
                    <a:lumMod val="25000"/>
                  </a:schemeClr>
                </a:solidFill>
              </a:rPr>
              <a:t>Организация профориентационной работы в Тюменской области </a:t>
            </a:r>
          </a:p>
          <a:p>
            <a:pPr algn="ctr"/>
            <a:r>
              <a:rPr lang="ru-RU" sz="3200" b="1" dirty="0">
                <a:solidFill>
                  <a:schemeClr val="bg2">
                    <a:lumMod val="25000"/>
                  </a:schemeClr>
                </a:solidFill>
              </a:rPr>
              <a:t>как ресурс повышения качества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304308429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/>
          <p:nvPr/>
        </p:nvSpPr>
        <p:spPr>
          <a:xfrm>
            <a:off x="9510449" y="6535739"/>
            <a:ext cx="395552" cy="198437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8FA9">
                    <a:lumMod val="75000"/>
                  </a:srgbClr>
                </a:solidFill>
                <a:effectLst/>
                <a:uLnTx/>
                <a:uFillTx/>
                <a:latin typeface="Arial"/>
                <a:cs typeface="Arial" charset="0"/>
              </a:rPr>
              <a:t>1</a:t>
            </a:r>
            <a:endParaRPr kumimoji="0" lang="ru-RU" altLang="ru-RU" sz="1000" b="0" i="0" u="none" strike="noStrike" kern="1200" cap="none" spc="0" normalizeH="0" baseline="0" noProof="0" dirty="0">
              <a:ln>
                <a:noFill/>
              </a:ln>
              <a:solidFill>
                <a:srgbClr val="7F8FA9">
                  <a:lumMod val="75000"/>
                </a:srgbClr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41" name="Line 5"/>
          <p:cNvSpPr/>
          <p:nvPr/>
        </p:nvSpPr>
        <p:spPr>
          <a:xfrm flipH="1">
            <a:off x="319573" y="1320994"/>
            <a:ext cx="0" cy="4579516"/>
          </a:xfrm>
          <a:prstGeom prst="line">
            <a:avLst/>
          </a:prstGeom>
          <a:ln w="19080">
            <a:solidFill>
              <a:srgbClr val="5B9BD5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43" name="Группа 5"/>
          <p:cNvGrpSpPr>
            <a:grpSpLocks/>
          </p:cNvGrpSpPr>
          <p:nvPr/>
        </p:nvGrpSpPr>
        <p:grpSpPr bwMode="auto">
          <a:xfrm>
            <a:off x="188337" y="1320993"/>
            <a:ext cx="298450" cy="374650"/>
            <a:chOff x="471601" y="1248841"/>
            <a:chExt cx="298080" cy="375840"/>
          </a:xfrm>
        </p:grpSpPr>
        <p:sp>
          <p:nvSpPr>
            <p:cNvPr id="44" name="CustomShape 6"/>
            <p:cNvSpPr/>
            <p:nvPr/>
          </p:nvSpPr>
          <p:spPr>
            <a:xfrm>
              <a:off x="471601" y="1248841"/>
              <a:ext cx="298080" cy="375840"/>
            </a:xfrm>
            <a:prstGeom prst="ellipse">
              <a:avLst/>
            </a:prstGeom>
            <a:solidFill>
              <a:srgbClr val="FFFFFF"/>
            </a:solidFill>
            <a:ln w="25560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5" name="CustomShape 7"/>
            <p:cNvSpPr/>
            <p:nvPr/>
          </p:nvSpPr>
          <p:spPr>
            <a:xfrm>
              <a:off x="471601" y="1288654"/>
              <a:ext cx="282225" cy="262770"/>
            </a:xfrm>
            <a:custGeom>
              <a:avLst/>
              <a:gdLst/>
              <a:ahLst/>
              <a:cxnLst/>
              <a:rect l="l" t="t" r="r" b="b"/>
              <a:pathLst>
                <a:path w="61" h="60">
                  <a:moveTo>
                    <a:pt x="61" y="4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2" y="7"/>
                    <a:pt x="35" y="4"/>
                    <a:pt x="28" y="4"/>
                  </a:cubicBezTo>
                  <a:cubicBezTo>
                    <a:pt x="12" y="4"/>
                    <a:pt x="0" y="16"/>
                    <a:pt x="0" y="32"/>
                  </a:cubicBezTo>
                  <a:cubicBezTo>
                    <a:pt x="0" y="47"/>
                    <a:pt x="12" y="60"/>
                    <a:pt x="28" y="60"/>
                  </a:cubicBezTo>
                  <a:cubicBezTo>
                    <a:pt x="43" y="60"/>
                    <a:pt x="56" y="47"/>
                    <a:pt x="56" y="32"/>
                  </a:cubicBezTo>
                  <a:cubicBezTo>
                    <a:pt x="56" y="26"/>
                    <a:pt x="54" y="21"/>
                    <a:pt x="51" y="17"/>
                  </a:cubicBezTo>
                  <a:lnTo>
                    <a:pt x="61" y="4"/>
                  </a:lnTo>
                  <a:close/>
                  <a:moveTo>
                    <a:pt x="52" y="32"/>
                  </a:moveTo>
                  <a:cubicBezTo>
                    <a:pt x="52" y="45"/>
                    <a:pt x="41" y="56"/>
                    <a:pt x="28" y="56"/>
                  </a:cubicBezTo>
                  <a:cubicBezTo>
                    <a:pt x="14" y="56"/>
                    <a:pt x="4" y="45"/>
                    <a:pt x="4" y="32"/>
                  </a:cubicBezTo>
                  <a:cubicBezTo>
                    <a:pt x="4" y="19"/>
                    <a:pt x="14" y="8"/>
                    <a:pt x="28" y="8"/>
                  </a:cubicBezTo>
                  <a:cubicBezTo>
                    <a:pt x="34" y="8"/>
                    <a:pt x="40" y="10"/>
                    <a:pt x="44" y="1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51" y="24"/>
                    <a:pt x="52" y="28"/>
                    <a:pt x="52" y="32"/>
                  </a:cubicBezTo>
                  <a:close/>
                </a:path>
              </a:pathLst>
            </a:custGeom>
            <a:solidFill>
              <a:srgbClr val="6C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7" name="Line 5"/>
          <p:cNvSpPr/>
          <p:nvPr/>
        </p:nvSpPr>
        <p:spPr>
          <a:xfrm>
            <a:off x="5391390" y="1056541"/>
            <a:ext cx="41185" cy="5344259"/>
          </a:xfrm>
          <a:prstGeom prst="line">
            <a:avLst/>
          </a:prstGeom>
          <a:ln w="19080">
            <a:solidFill>
              <a:srgbClr val="5B9BD5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" name="object 51"/>
          <p:cNvSpPr>
            <a:spLocks/>
          </p:cNvSpPr>
          <p:nvPr/>
        </p:nvSpPr>
        <p:spPr bwMode="auto">
          <a:xfrm>
            <a:off x="1624013" y="5426799"/>
            <a:ext cx="53314" cy="68262"/>
          </a:xfrm>
          <a:custGeom>
            <a:avLst/>
            <a:gdLst>
              <a:gd name="T0" fmla="*/ 0 w 48894"/>
              <a:gd name="T1" fmla="*/ 68058 h 67944"/>
              <a:gd name="T2" fmla="*/ 49175 w 48894"/>
              <a:gd name="T3" fmla="*/ 0 h 6794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48894" h="67944">
                <a:moveTo>
                  <a:pt x="0" y="67741"/>
                </a:moveTo>
                <a:lnTo>
                  <a:pt x="48856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39" name="object 52"/>
          <p:cNvSpPr>
            <a:spLocks/>
          </p:cNvSpPr>
          <p:nvPr/>
        </p:nvSpPr>
        <p:spPr bwMode="auto">
          <a:xfrm>
            <a:off x="1680766" y="5426799"/>
            <a:ext cx="53313" cy="68262"/>
          </a:xfrm>
          <a:custGeom>
            <a:avLst/>
            <a:gdLst>
              <a:gd name="T0" fmla="*/ 49174 w 48894"/>
              <a:gd name="T1" fmla="*/ 68058 h 67944"/>
              <a:gd name="T2" fmla="*/ 0 w 48894"/>
              <a:gd name="T3" fmla="*/ 0 h 6794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48894" h="67944">
                <a:moveTo>
                  <a:pt x="48856" y="67741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8" name="object 74"/>
          <p:cNvSpPr>
            <a:spLocks/>
          </p:cNvSpPr>
          <p:nvPr/>
        </p:nvSpPr>
        <p:spPr bwMode="auto">
          <a:xfrm>
            <a:off x="1679046" y="5425212"/>
            <a:ext cx="0" cy="98425"/>
          </a:xfrm>
          <a:custGeom>
            <a:avLst/>
            <a:gdLst>
              <a:gd name="T0" fmla="*/ 0 h 97789"/>
              <a:gd name="T1" fmla="*/ 97837 h 97789"/>
              <a:gd name="T2" fmla="*/ 0 60000 65536"/>
              <a:gd name="T3" fmla="*/ 0 60000 65536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0" r="r" b="b"/>
            <a:pathLst>
              <a:path h="97789">
                <a:moveTo>
                  <a:pt x="0" y="0"/>
                </a:moveTo>
                <a:lnTo>
                  <a:pt x="0" y="97205"/>
                </a:lnTo>
              </a:path>
            </a:pathLst>
          </a:cu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12" name="object 70"/>
          <p:cNvSpPr txBox="1">
            <a:spLocks noChangeArrowheads="1"/>
          </p:cNvSpPr>
          <p:nvPr/>
        </p:nvSpPr>
        <p:spPr bwMode="auto">
          <a:xfrm>
            <a:off x="67343" y="322863"/>
            <a:ext cx="9838658" cy="411254"/>
          </a:xfrm>
          <a:prstGeom prst="rect">
            <a:avLst/>
          </a:prstGeom>
          <a:noFill/>
          <a:ln>
            <a:noFill/>
          </a:ln>
          <a:ex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9990" tIns="44995" rIns="89990" bIns="44995"/>
          <a:lstStyle>
            <a:defPPr>
              <a:defRPr lang="en-US"/>
            </a:defPPr>
            <a:lvl1pPr defTabSz="912813">
              <a:lnSpc>
                <a:spcPct val="90000"/>
              </a:lnSpc>
              <a:spcBef>
                <a:spcPts val="1413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defRPr sz="2000" b="1" spc="-1">
                <a:solidFill>
                  <a:srgbClr val="6C0000"/>
                </a:solidFill>
                <a:latin typeface="Verdana"/>
                <a:cs typeface="DejaVu Sans" panose="020B0603030804020204" pitchFamily="34" charset="0"/>
              </a:defRPr>
            </a:lvl1pPr>
            <a:lvl2pPr marL="742950" indent="-28575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300">
                <a:latin typeface="Arial" panose="020B0604020202020204" pitchFamily="34" charset="0"/>
                <a:cs typeface="DejaVu Sans" panose="020B0603030804020204" pitchFamily="34" charset="0"/>
              </a:defRPr>
            </a:lvl2pPr>
            <a:lvl3pPr marL="11430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latin typeface="Arial" panose="020B0604020202020204" pitchFamily="34" charset="0"/>
                <a:cs typeface="DejaVu Sans" panose="020B0603030804020204" pitchFamily="34" charset="0"/>
              </a:defRPr>
            </a:lvl3pPr>
            <a:lvl4pPr marL="16002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00">
                <a:latin typeface="Arial" panose="020B0604020202020204" pitchFamily="34" charset="0"/>
                <a:cs typeface="DejaVu Sans" panose="020B0603030804020204" pitchFamily="34" charset="0"/>
              </a:defRPr>
            </a:lvl4pPr>
            <a:lvl5pPr marL="2057400" indent="-228600" defTabSz="9128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00">
                <a:latin typeface="Arial" panose="020B0604020202020204" pitchFamily="34" charset="0"/>
                <a:cs typeface="DejaVu Sans" panose="020B0603030804020204" pitchFamily="34" charset="0"/>
              </a:defRPr>
            </a:lvl5pPr>
            <a:lvl6pPr marL="25146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latin typeface="Arial" panose="020B0604020202020204" pitchFamily="34" charset="0"/>
                <a:cs typeface="DejaVu Sans" panose="020B0603030804020204" pitchFamily="34" charset="0"/>
              </a:defRPr>
            </a:lvl6pPr>
            <a:lvl7pPr marL="29718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latin typeface="Arial" panose="020B0604020202020204" pitchFamily="34" charset="0"/>
                <a:cs typeface="DejaVu Sans" panose="020B0603030804020204" pitchFamily="34" charset="0"/>
              </a:defRPr>
            </a:lvl7pPr>
            <a:lvl8pPr marL="34290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latin typeface="Arial" panose="020B0604020202020204" pitchFamily="34" charset="0"/>
                <a:cs typeface="DejaVu Sans" panose="020B0603030804020204" pitchFamily="34" charset="0"/>
              </a:defRPr>
            </a:lvl8pPr>
            <a:lvl9pPr marL="3886200" indent="-228600" defTabSz="9128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latin typeface="Arial" panose="020B0604020202020204" pitchFamily="34" charset="0"/>
                <a:cs typeface="DejaVu Sans" panose="020B0603030804020204" pitchFamily="34" charset="0"/>
              </a:defRPr>
            </a:lvl9pPr>
          </a:lstStyle>
          <a:p>
            <a:pPr marL="0" marR="0" lvl="0" indent="0" algn="ctr" defTabSz="912813" rtl="0" eaLnBrk="1" fontAlgn="auto" latinLnBrk="0" hangingPunct="1">
              <a:lnSpc>
                <a:spcPct val="90000"/>
              </a:lnSpc>
              <a:spcBef>
                <a:spcPts val="1413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tabLst/>
              <a:defRPr/>
            </a:pPr>
            <a:r>
              <a:rPr kumimoji="0" lang="ru-RU" altLang="ru-RU" b="1" i="0" u="none" strike="noStrike" kern="1200" cap="none" spc="-1" normalizeH="0" baseline="0" noProof="0" dirty="0" smtClean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Концептуальные документы регионального уровня</a:t>
            </a:r>
            <a:endParaRPr kumimoji="0" lang="ru-RU" altLang="ru-RU" b="1" i="0" u="none" strike="noStrike" kern="1200" cap="none" spc="-1" normalizeH="0" baseline="0" noProof="0" dirty="0">
              <a:ln>
                <a:noFill/>
              </a:ln>
              <a:solidFill>
                <a:srgbClr val="ACCBF9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Группа 5"/>
          <p:cNvGrpSpPr>
            <a:grpSpLocks/>
          </p:cNvGrpSpPr>
          <p:nvPr/>
        </p:nvGrpSpPr>
        <p:grpSpPr bwMode="auto">
          <a:xfrm>
            <a:off x="5283350" y="1360680"/>
            <a:ext cx="298450" cy="374650"/>
            <a:chOff x="471601" y="1248841"/>
            <a:chExt cx="298080" cy="375840"/>
          </a:xfrm>
        </p:grpSpPr>
        <p:sp>
          <p:nvSpPr>
            <p:cNvPr id="61" name="CustomShape 6"/>
            <p:cNvSpPr/>
            <p:nvPr/>
          </p:nvSpPr>
          <p:spPr>
            <a:xfrm>
              <a:off x="471601" y="1248841"/>
              <a:ext cx="298080" cy="375840"/>
            </a:xfrm>
            <a:prstGeom prst="ellipse">
              <a:avLst/>
            </a:prstGeom>
            <a:solidFill>
              <a:srgbClr val="FFFFFF"/>
            </a:solidFill>
            <a:ln w="25560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2" name="CustomShape 7"/>
            <p:cNvSpPr/>
            <p:nvPr/>
          </p:nvSpPr>
          <p:spPr>
            <a:xfrm>
              <a:off x="471601" y="1288654"/>
              <a:ext cx="282225" cy="262770"/>
            </a:xfrm>
            <a:custGeom>
              <a:avLst/>
              <a:gdLst/>
              <a:ahLst/>
              <a:cxnLst/>
              <a:rect l="l" t="t" r="r" b="b"/>
              <a:pathLst>
                <a:path w="61" h="60">
                  <a:moveTo>
                    <a:pt x="61" y="4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2" y="7"/>
                    <a:pt x="35" y="4"/>
                    <a:pt x="28" y="4"/>
                  </a:cubicBezTo>
                  <a:cubicBezTo>
                    <a:pt x="12" y="4"/>
                    <a:pt x="0" y="16"/>
                    <a:pt x="0" y="32"/>
                  </a:cubicBezTo>
                  <a:cubicBezTo>
                    <a:pt x="0" y="47"/>
                    <a:pt x="12" y="60"/>
                    <a:pt x="28" y="60"/>
                  </a:cubicBezTo>
                  <a:cubicBezTo>
                    <a:pt x="43" y="60"/>
                    <a:pt x="56" y="47"/>
                    <a:pt x="56" y="32"/>
                  </a:cubicBezTo>
                  <a:cubicBezTo>
                    <a:pt x="56" y="26"/>
                    <a:pt x="54" y="21"/>
                    <a:pt x="51" y="17"/>
                  </a:cubicBezTo>
                  <a:lnTo>
                    <a:pt x="61" y="4"/>
                  </a:lnTo>
                  <a:close/>
                  <a:moveTo>
                    <a:pt x="52" y="32"/>
                  </a:moveTo>
                  <a:cubicBezTo>
                    <a:pt x="52" y="45"/>
                    <a:pt x="41" y="56"/>
                    <a:pt x="28" y="56"/>
                  </a:cubicBezTo>
                  <a:cubicBezTo>
                    <a:pt x="14" y="56"/>
                    <a:pt x="4" y="45"/>
                    <a:pt x="4" y="32"/>
                  </a:cubicBezTo>
                  <a:cubicBezTo>
                    <a:pt x="4" y="19"/>
                    <a:pt x="14" y="8"/>
                    <a:pt x="28" y="8"/>
                  </a:cubicBezTo>
                  <a:cubicBezTo>
                    <a:pt x="34" y="8"/>
                    <a:pt x="40" y="10"/>
                    <a:pt x="44" y="1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51" y="24"/>
                    <a:pt x="52" y="28"/>
                    <a:pt x="52" y="32"/>
                  </a:cubicBezTo>
                  <a:close/>
                </a:path>
              </a:pathLst>
            </a:custGeom>
            <a:solidFill>
              <a:srgbClr val="6C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21" name="Группа 5"/>
          <p:cNvGrpSpPr>
            <a:grpSpLocks/>
          </p:cNvGrpSpPr>
          <p:nvPr/>
        </p:nvGrpSpPr>
        <p:grpSpPr bwMode="auto">
          <a:xfrm>
            <a:off x="180399" y="2920949"/>
            <a:ext cx="298450" cy="374650"/>
            <a:chOff x="471601" y="1248841"/>
            <a:chExt cx="298080" cy="375840"/>
          </a:xfrm>
        </p:grpSpPr>
        <p:sp>
          <p:nvSpPr>
            <p:cNvPr id="22" name="CustomShape 6"/>
            <p:cNvSpPr/>
            <p:nvPr/>
          </p:nvSpPr>
          <p:spPr>
            <a:xfrm>
              <a:off x="471601" y="1248841"/>
              <a:ext cx="298080" cy="375840"/>
            </a:xfrm>
            <a:prstGeom prst="ellipse">
              <a:avLst/>
            </a:prstGeom>
            <a:solidFill>
              <a:srgbClr val="FFFFFF"/>
            </a:solidFill>
            <a:ln w="25560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3" name="CustomShape 7"/>
            <p:cNvSpPr/>
            <p:nvPr/>
          </p:nvSpPr>
          <p:spPr>
            <a:xfrm>
              <a:off x="471601" y="1288654"/>
              <a:ext cx="282225" cy="262770"/>
            </a:xfrm>
            <a:custGeom>
              <a:avLst/>
              <a:gdLst/>
              <a:ahLst/>
              <a:cxnLst/>
              <a:rect l="l" t="t" r="r" b="b"/>
              <a:pathLst>
                <a:path w="61" h="60">
                  <a:moveTo>
                    <a:pt x="61" y="4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2" y="7"/>
                    <a:pt x="35" y="4"/>
                    <a:pt x="28" y="4"/>
                  </a:cubicBezTo>
                  <a:cubicBezTo>
                    <a:pt x="12" y="4"/>
                    <a:pt x="0" y="16"/>
                    <a:pt x="0" y="32"/>
                  </a:cubicBezTo>
                  <a:cubicBezTo>
                    <a:pt x="0" y="47"/>
                    <a:pt x="12" y="60"/>
                    <a:pt x="28" y="60"/>
                  </a:cubicBezTo>
                  <a:cubicBezTo>
                    <a:pt x="43" y="60"/>
                    <a:pt x="56" y="47"/>
                    <a:pt x="56" y="32"/>
                  </a:cubicBezTo>
                  <a:cubicBezTo>
                    <a:pt x="56" y="26"/>
                    <a:pt x="54" y="21"/>
                    <a:pt x="51" y="17"/>
                  </a:cubicBezTo>
                  <a:lnTo>
                    <a:pt x="61" y="4"/>
                  </a:lnTo>
                  <a:close/>
                  <a:moveTo>
                    <a:pt x="52" y="32"/>
                  </a:moveTo>
                  <a:cubicBezTo>
                    <a:pt x="52" y="45"/>
                    <a:pt x="41" y="56"/>
                    <a:pt x="28" y="56"/>
                  </a:cubicBezTo>
                  <a:cubicBezTo>
                    <a:pt x="14" y="56"/>
                    <a:pt x="4" y="45"/>
                    <a:pt x="4" y="32"/>
                  </a:cubicBezTo>
                  <a:cubicBezTo>
                    <a:pt x="4" y="19"/>
                    <a:pt x="14" y="8"/>
                    <a:pt x="28" y="8"/>
                  </a:cubicBezTo>
                  <a:cubicBezTo>
                    <a:pt x="34" y="8"/>
                    <a:pt x="40" y="10"/>
                    <a:pt x="44" y="1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51" y="24"/>
                    <a:pt x="52" y="28"/>
                    <a:pt x="52" y="32"/>
                  </a:cubicBezTo>
                  <a:close/>
                </a:path>
              </a:pathLst>
            </a:custGeom>
            <a:solidFill>
              <a:srgbClr val="6C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28" name="Группа 5"/>
          <p:cNvGrpSpPr>
            <a:grpSpLocks/>
          </p:cNvGrpSpPr>
          <p:nvPr/>
        </p:nvGrpSpPr>
        <p:grpSpPr bwMode="auto">
          <a:xfrm>
            <a:off x="188337" y="5598884"/>
            <a:ext cx="298450" cy="374650"/>
            <a:chOff x="471601" y="1248841"/>
            <a:chExt cx="298080" cy="375840"/>
          </a:xfrm>
        </p:grpSpPr>
        <p:sp>
          <p:nvSpPr>
            <p:cNvPr id="29" name="CustomShape 6"/>
            <p:cNvSpPr/>
            <p:nvPr/>
          </p:nvSpPr>
          <p:spPr>
            <a:xfrm>
              <a:off x="471601" y="1248841"/>
              <a:ext cx="298080" cy="375840"/>
            </a:xfrm>
            <a:prstGeom prst="ellipse">
              <a:avLst/>
            </a:prstGeom>
            <a:solidFill>
              <a:srgbClr val="FFFFFF"/>
            </a:solidFill>
            <a:ln w="25560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0" name="CustomShape 7"/>
            <p:cNvSpPr/>
            <p:nvPr/>
          </p:nvSpPr>
          <p:spPr>
            <a:xfrm>
              <a:off x="471601" y="1288654"/>
              <a:ext cx="282225" cy="262770"/>
            </a:xfrm>
            <a:custGeom>
              <a:avLst/>
              <a:gdLst/>
              <a:ahLst/>
              <a:cxnLst/>
              <a:rect l="l" t="t" r="r" b="b"/>
              <a:pathLst>
                <a:path w="61" h="60">
                  <a:moveTo>
                    <a:pt x="61" y="4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2" y="7"/>
                    <a:pt x="35" y="4"/>
                    <a:pt x="28" y="4"/>
                  </a:cubicBezTo>
                  <a:cubicBezTo>
                    <a:pt x="12" y="4"/>
                    <a:pt x="0" y="16"/>
                    <a:pt x="0" y="32"/>
                  </a:cubicBezTo>
                  <a:cubicBezTo>
                    <a:pt x="0" y="47"/>
                    <a:pt x="12" y="60"/>
                    <a:pt x="28" y="60"/>
                  </a:cubicBezTo>
                  <a:cubicBezTo>
                    <a:pt x="43" y="60"/>
                    <a:pt x="56" y="47"/>
                    <a:pt x="56" y="32"/>
                  </a:cubicBezTo>
                  <a:cubicBezTo>
                    <a:pt x="56" y="26"/>
                    <a:pt x="54" y="21"/>
                    <a:pt x="51" y="17"/>
                  </a:cubicBezTo>
                  <a:lnTo>
                    <a:pt x="61" y="4"/>
                  </a:lnTo>
                  <a:close/>
                  <a:moveTo>
                    <a:pt x="52" y="32"/>
                  </a:moveTo>
                  <a:cubicBezTo>
                    <a:pt x="52" y="45"/>
                    <a:pt x="41" y="56"/>
                    <a:pt x="28" y="56"/>
                  </a:cubicBezTo>
                  <a:cubicBezTo>
                    <a:pt x="14" y="56"/>
                    <a:pt x="4" y="45"/>
                    <a:pt x="4" y="32"/>
                  </a:cubicBezTo>
                  <a:cubicBezTo>
                    <a:pt x="4" y="19"/>
                    <a:pt x="14" y="8"/>
                    <a:pt x="28" y="8"/>
                  </a:cubicBezTo>
                  <a:cubicBezTo>
                    <a:pt x="34" y="8"/>
                    <a:pt x="40" y="10"/>
                    <a:pt x="44" y="1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51" y="24"/>
                    <a:pt x="52" y="28"/>
                    <a:pt x="52" y="32"/>
                  </a:cubicBezTo>
                  <a:close/>
                </a:path>
              </a:pathLst>
            </a:custGeom>
            <a:solidFill>
              <a:srgbClr val="6C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1" name="Прямоугольник 30"/>
          <p:cNvSpPr/>
          <p:nvPr/>
        </p:nvSpPr>
        <p:spPr>
          <a:xfrm>
            <a:off x="578952" y="1333434"/>
            <a:ext cx="473317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b="1" dirty="0">
                <a:solidFill>
                  <a:srgbClr val="ACCBF9">
                    <a:lumMod val="25000"/>
                  </a:srgbClr>
                </a:solidFill>
              </a:rPr>
              <a:t>Концепция развития системы </a:t>
            </a:r>
          </a:p>
          <a:p>
            <a:pPr lvl="0">
              <a:defRPr/>
            </a:pPr>
            <a:r>
              <a:rPr lang="ru-RU" sz="1600" b="1" dirty="0">
                <a:solidFill>
                  <a:srgbClr val="ACCBF9">
                    <a:lumMod val="25000"/>
                  </a:srgbClr>
                </a:solidFill>
              </a:rPr>
              <a:t>самоопределения и профессиональной ориентации обучающихся общего и </a:t>
            </a:r>
          </a:p>
          <a:p>
            <a:pPr lvl="0">
              <a:defRPr/>
            </a:pPr>
            <a:r>
              <a:rPr lang="ru-RU" sz="1600" b="1" dirty="0">
                <a:solidFill>
                  <a:srgbClr val="ACCBF9">
                    <a:lumMod val="25000"/>
                  </a:srgbClr>
                </a:solidFill>
              </a:rPr>
              <a:t>среднего профессионального образования Тюменской области </a:t>
            </a:r>
            <a:r>
              <a:rPr lang="ru-RU" sz="1600" b="1" dirty="0" smtClean="0">
                <a:solidFill>
                  <a:srgbClr val="ACCBF9">
                    <a:lumMod val="25000"/>
                  </a:srgbClr>
                </a:solidFill>
              </a:rPr>
              <a:t>на </a:t>
            </a:r>
            <a:r>
              <a:rPr lang="ru-RU" sz="1600" b="1" dirty="0">
                <a:solidFill>
                  <a:srgbClr val="ACCBF9">
                    <a:lumMod val="25000"/>
                  </a:srgbClr>
                </a:solidFill>
              </a:rPr>
              <a:t>2021 – 2025 </a:t>
            </a:r>
            <a:r>
              <a:rPr lang="ru-RU" sz="1600" b="1" dirty="0" smtClean="0">
                <a:solidFill>
                  <a:srgbClr val="ACCBF9">
                    <a:lumMod val="25000"/>
                  </a:srgbClr>
                </a:solidFill>
              </a:rPr>
              <a:t>годы</a:t>
            </a:r>
            <a:endParaRPr lang="ru-RU" sz="1600" b="1" dirty="0">
              <a:solidFill>
                <a:srgbClr val="ACCBF9">
                  <a:lumMod val="25000"/>
                </a:srgbClr>
              </a:solidFill>
            </a:endParaRPr>
          </a:p>
        </p:txBody>
      </p:sp>
      <p:grpSp>
        <p:nvGrpSpPr>
          <p:cNvPr id="49" name="Группа 5"/>
          <p:cNvGrpSpPr>
            <a:grpSpLocks/>
          </p:cNvGrpSpPr>
          <p:nvPr/>
        </p:nvGrpSpPr>
        <p:grpSpPr bwMode="auto">
          <a:xfrm>
            <a:off x="180399" y="4143863"/>
            <a:ext cx="298450" cy="374650"/>
            <a:chOff x="471601" y="1248841"/>
            <a:chExt cx="298080" cy="375840"/>
          </a:xfrm>
        </p:grpSpPr>
        <p:sp>
          <p:nvSpPr>
            <p:cNvPr id="50" name="CustomShape 6"/>
            <p:cNvSpPr/>
            <p:nvPr/>
          </p:nvSpPr>
          <p:spPr>
            <a:xfrm>
              <a:off x="471601" y="1248841"/>
              <a:ext cx="298080" cy="375840"/>
            </a:xfrm>
            <a:prstGeom prst="ellipse">
              <a:avLst/>
            </a:prstGeom>
            <a:solidFill>
              <a:srgbClr val="FFFFFF"/>
            </a:solidFill>
            <a:ln w="25560">
              <a:solidFill>
                <a:srgbClr val="FFFF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1" name="CustomShape 7"/>
            <p:cNvSpPr/>
            <p:nvPr/>
          </p:nvSpPr>
          <p:spPr>
            <a:xfrm>
              <a:off x="471601" y="1288654"/>
              <a:ext cx="282225" cy="262770"/>
            </a:xfrm>
            <a:custGeom>
              <a:avLst/>
              <a:gdLst/>
              <a:ahLst/>
              <a:cxnLst/>
              <a:rect l="l" t="t" r="r" b="b"/>
              <a:pathLst>
                <a:path w="61" h="60">
                  <a:moveTo>
                    <a:pt x="61" y="4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2" y="7"/>
                    <a:pt x="35" y="4"/>
                    <a:pt x="28" y="4"/>
                  </a:cubicBezTo>
                  <a:cubicBezTo>
                    <a:pt x="12" y="4"/>
                    <a:pt x="0" y="16"/>
                    <a:pt x="0" y="32"/>
                  </a:cubicBezTo>
                  <a:cubicBezTo>
                    <a:pt x="0" y="47"/>
                    <a:pt x="12" y="60"/>
                    <a:pt x="28" y="60"/>
                  </a:cubicBezTo>
                  <a:cubicBezTo>
                    <a:pt x="43" y="60"/>
                    <a:pt x="56" y="47"/>
                    <a:pt x="56" y="32"/>
                  </a:cubicBezTo>
                  <a:cubicBezTo>
                    <a:pt x="56" y="26"/>
                    <a:pt x="54" y="21"/>
                    <a:pt x="51" y="17"/>
                  </a:cubicBezTo>
                  <a:lnTo>
                    <a:pt x="61" y="4"/>
                  </a:lnTo>
                  <a:close/>
                  <a:moveTo>
                    <a:pt x="52" y="32"/>
                  </a:moveTo>
                  <a:cubicBezTo>
                    <a:pt x="52" y="45"/>
                    <a:pt x="41" y="56"/>
                    <a:pt x="28" y="56"/>
                  </a:cubicBezTo>
                  <a:cubicBezTo>
                    <a:pt x="14" y="56"/>
                    <a:pt x="4" y="45"/>
                    <a:pt x="4" y="32"/>
                  </a:cubicBezTo>
                  <a:cubicBezTo>
                    <a:pt x="4" y="19"/>
                    <a:pt x="14" y="8"/>
                    <a:pt x="28" y="8"/>
                  </a:cubicBezTo>
                  <a:cubicBezTo>
                    <a:pt x="34" y="8"/>
                    <a:pt x="40" y="10"/>
                    <a:pt x="44" y="1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51" y="24"/>
                    <a:pt x="52" y="28"/>
                    <a:pt x="52" y="32"/>
                  </a:cubicBezTo>
                  <a:close/>
                </a:path>
              </a:pathLst>
            </a:custGeom>
            <a:solidFill>
              <a:srgbClr val="6C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5" name="Прямоугольник 4"/>
          <p:cNvSpPr/>
          <p:nvPr/>
        </p:nvSpPr>
        <p:spPr>
          <a:xfrm>
            <a:off x="586889" y="4073197"/>
            <a:ext cx="454002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"/>
              </a:rPr>
              <a:t>Концепция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"/>
              </a:rPr>
              <a:t>выявления, поддержки и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"/>
              </a:rPr>
              <a:t>развития способностей и талантов у детей</a:t>
            </a:r>
            <a:r>
              <a:rPr kumimoji="0" lang="ru-RU" sz="1600" b="1" i="0" u="none" strike="noStrike" kern="1200" cap="none" spc="0" normalizeH="0" noProof="0" dirty="0" smtClean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"/>
              </a:rPr>
              <a:t>и молодёжи в системе образования</a:t>
            </a:r>
            <a:r>
              <a:rPr kumimoji="0" lang="ru-RU" sz="1600" b="1" i="0" u="none" strike="noStrike" kern="1200" cap="none" spc="0" normalizeH="0" noProof="0" dirty="0" smtClean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"/>
              </a:rPr>
              <a:t>Тюменской 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"/>
              </a:rPr>
              <a:t>области на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"/>
              </a:rPr>
              <a:t>2019 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"/>
              </a:rPr>
              <a:t>– 2025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"/>
              </a:rPr>
              <a:t>годы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ACCBF9">
                  <a:lumMod val="25000"/>
                </a:srgbClr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014" y="2898173"/>
            <a:ext cx="4705129" cy="8506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b="1" dirty="0">
                <a:solidFill>
                  <a:srgbClr val="ACCBF9">
                    <a:lumMod val="25000"/>
                  </a:srgbClr>
                </a:solidFill>
              </a:rPr>
              <a:t>Концепция развития воспитания </a:t>
            </a:r>
          </a:p>
          <a:p>
            <a:pPr lvl="0">
              <a:defRPr/>
            </a:pPr>
            <a:r>
              <a:rPr lang="ru-RU" sz="1600" b="1" dirty="0">
                <a:solidFill>
                  <a:srgbClr val="ACCBF9">
                    <a:lumMod val="25000"/>
                  </a:srgbClr>
                </a:solidFill>
              </a:rPr>
              <a:t>в системе образования </a:t>
            </a:r>
          </a:p>
          <a:p>
            <a:pPr lvl="0">
              <a:defRPr/>
            </a:pPr>
            <a:r>
              <a:rPr lang="ru-RU" sz="1600" b="1" dirty="0">
                <a:solidFill>
                  <a:srgbClr val="ACCBF9">
                    <a:lumMod val="25000"/>
                  </a:srgbClr>
                </a:solidFill>
              </a:rPr>
              <a:t>Тюменской области на 2021 - 2025 годы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8952" y="5561228"/>
            <a:ext cx="28007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Нормативные документы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58603" y="1333434"/>
            <a:ext cx="40150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Цель: </a:t>
            </a:r>
            <a:r>
              <a:rPr lang="ru-RU" sz="16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создание 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условий для совершения осознанного выбора дальнейшей траектории обучения выпускниками уровня основного общего образования; повышение эффективности </a:t>
            </a:r>
            <a:r>
              <a:rPr lang="ru-RU" sz="16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профилизации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на уровне среднего общего </a:t>
            </a:r>
            <a:r>
              <a:rPr lang="ru-RU" sz="16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образования;</a:t>
            </a:r>
          </a:p>
          <a:p>
            <a:pPr lvl="0"/>
            <a:r>
              <a:rPr lang="ru-RU" sz="1600" dirty="0">
                <a:solidFill>
                  <a:srgbClr val="002060"/>
                </a:solidFill>
                <a:latin typeface="Arial "/>
              </a:rPr>
              <a:t>совершенствование структуры среднего профессионального образования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3823063" y="1508318"/>
            <a:ext cx="1326937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5126918" y="3986801"/>
            <a:ext cx="4953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defTabSz="914400">
              <a:defRPr/>
            </a:pPr>
            <a:r>
              <a:rPr lang="ru-RU" sz="1600" b="1" dirty="0">
                <a:solidFill>
                  <a:srgbClr val="254061"/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Уровни </a:t>
            </a:r>
          </a:p>
          <a:p>
            <a:pPr lvl="0" algn="ctr" defTabSz="914400">
              <a:defRPr/>
            </a:pPr>
            <a:r>
              <a:rPr lang="ru-RU" sz="1600" b="1" dirty="0" err="1">
                <a:solidFill>
                  <a:srgbClr val="254061"/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межинституционального</a:t>
            </a:r>
            <a:r>
              <a:rPr lang="ru-RU" sz="1600" b="1" dirty="0">
                <a:solidFill>
                  <a:srgbClr val="254061"/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ru-RU" sz="1600" b="1" dirty="0" smtClean="0">
              <a:solidFill>
                <a:srgbClr val="254061"/>
              </a:solidFill>
              <a:latin typeface="Arial 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algn="ctr" defTabSz="914400">
              <a:defRPr/>
            </a:pPr>
            <a:r>
              <a:rPr lang="ru-RU" sz="1600" b="1" dirty="0" smtClean="0">
                <a:solidFill>
                  <a:srgbClr val="254061"/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взаимодействия</a:t>
            </a:r>
            <a:endParaRPr lang="ru-RU" sz="1600" b="1" dirty="0">
              <a:solidFill>
                <a:srgbClr val="254061"/>
              </a:solidFill>
              <a:latin typeface="Arial 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5808617" y="3741535"/>
            <a:ext cx="342246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5601801" y="4894718"/>
            <a:ext cx="392864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сетевое сотрудничество образовательных </a:t>
            </a:r>
            <a:r>
              <a:rPr lang="ru-RU" sz="1600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организаций</a:t>
            </a:r>
            <a:endParaRPr lang="ru-RU" sz="1600" dirty="0">
              <a:solidFill>
                <a:srgbClr val="4F81BD">
                  <a:lumMod val="50000"/>
                </a:srgbClr>
              </a:solidFill>
              <a:latin typeface="Arial 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defTabSz="914400"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межведомственное </a:t>
            </a:r>
            <a:r>
              <a:rPr lang="ru-RU" sz="1600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взаимодействие</a:t>
            </a:r>
            <a:endParaRPr lang="ru-RU" sz="1600" dirty="0">
              <a:solidFill>
                <a:srgbClr val="4F81BD">
                  <a:lumMod val="50000"/>
                </a:srgbClr>
              </a:solidFill>
              <a:latin typeface="Arial 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defTabSz="914400"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государственно-частное партнёрство</a:t>
            </a:r>
          </a:p>
        </p:txBody>
      </p:sp>
    </p:spTree>
    <p:extLst>
      <p:ext uri="{BB962C8B-B14F-4D97-AF65-F5344CB8AC3E}">
        <p14:creationId xmlns:p14="http://schemas.microsoft.com/office/powerpoint/2010/main" val="65139152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Прямая соединительная линия 60"/>
          <p:cNvCxnSpPr/>
          <p:nvPr/>
        </p:nvCxnSpPr>
        <p:spPr>
          <a:xfrm>
            <a:off x="3072209" y="4115756"/>
            <a:ext cx="0" cy="1433442"/>
          </a:xfrm>
          <a:prstGeom prst="line">
            <a:avLst/>
          </a:prstGeom>
          <a:noFill/>
          <a:ln w="19050" cap="flat" cmpd="sng" algn="ctr">
            <a:solidFill>
              <a:srgbClr val="5B9BD5"/>
            </a:solidFill>
            <a:prstDash val="sysDash"/>
            <a:miter lim="800000"/>
          </a:ln>
          <a:effectLst/>
        </p:spPr>
      </p:cxnSp>
      <p:cxnSp>
        <p:nvCxnSpPr>
          <p:cNvPr id="58" name="Прямая соединительная линия 57"/>
          <p:cNvCxnSpPr/>
          <p:nvPr/>
        </p:nvCxnSpPr>
        <p:spPr>
          <a:xfrm>
            <a:off x="7737537" y="1511705"/>
            <a:ext cx="0" cy="1433442"/>
          </a:xfrm>
          <a:prstGeom prst="line">
            <a:avLst/>
          </a:prstGeom>
          <a:noFill/>
          <a:ln w="19050" cap="flat" cmpd="sng" algn="ctr">
            <a:solidFill>
              <a:srgbClr val="5B9BD5"/>
            </a:solidFill>
            <a:prstDash val="sysDash"/>
            <a:miter lim="800000"/>
          </a:ln>
          <a:effectLst/>
        </p:spPr>
      </p:cxnSp>
      <p:cxnSp>
        <p:nvCxnSpPr>
          <p:cNvPr id="57" name="Прямая соединительная линия 56"/>
          <p:cNvCxnSpPr/>
          <p:nvPr/>
        </p:nvCxnSpPr>
        <p:spPr>
          <a:xfrm>
            <a:off x="3072209" y="1598660"/>
            <a:ext cx="0" cy="1433442"/>
          </a:xfrm>
          <a:prstGeom prst="line">
            <a:avLst/>
          </a:prstGeom>
          <a:noFill/>
          <a:ln w="19050" cap="flat" cmpd="sng" algn="ctr">
            <a:solidFill>
              <a:srgbClr val="5B9BD5"/>
            </a:solidFill>
            <a:prstDash val="sysDash"/>
            <a:miter lim="800000"/>
          </a:ln>
          <a:effectLst/>
        </p:spPr>
      </p:cxnSp>
      <p:cxnSp>
        <p:nvCxnSpPr>
          <p:cNvPr id="48" name="Прямая соединительная линия 47"/>
          <p:cNvCxnSpPr/>
          <p:nvPr/>
        </p:nvCxnSpPr>
        <p:spPr>
          <a:xfrm>
            <a:off x="5346794" y="1534654"/>
            <a:ext cx="0" cy="1433442"/>
          </a:xfrm>
          <a:prstGeom prst="line">
            <a:avLst/>
          </a:prstGeom>
          <a:noFill/>
          <a:ln w="19050" cap="flat" cmpd="sng" algn="ctr">
            <a:solidFill>
              <a:srgbClr val="5B9BD5"/>
            </a:solidFill>
            <a:prstDash val="sysDash"/>
            <a:miter lim="800000"/>
          </a:ln>
          <a:effectLst/>
        </p:spPr>
      </p:cxnSp>
      <p:cxnSp>
        <p:nvCxnSpPr>
          <p:cNvPr id="47" name="Прямая соединительная линия 46"/>
          <p:cNvCxnSpPr/>
          <p:nvPr/>
        </p:nvCxnSpPr>
        <p:spPr>
          <a:xfrm>
            <a:off x="503280" y="1542999"/>
            <a:ext cx="0" cy="1433442"/>
          </a:xfrm>
          <a:prstGeom prst="line">
            <a:avLst/>
          </a:prstGeom>
          <a:noFill/>
          <a:ln w="19050" cap="flat" cmpd="sng" algn="ctr">
            <a:solidFill>
              <a:srgbClr val="5B9BD5"/>
            </a:solidFill>
            <a:prstDash val="sysDash"/>
            <a:miter lim="800000"/>
          </a:ln>
          <a:effectLst/>
        </p:spPr>
      </p:cxnSp>
      <p:sp>
        <p:nvSpPr>
          <p:cNvPr id="71" name="CustomShape 12"/>
          <p:cNvSpPr/>
          <p:nvPr/>
        </p:nvSpPr>
        <p:spPr>
          <a:xfrm>
            <a:off x="1061229" y="6813383"/>
            <a:ext cx="8496151" cy="43933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8892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0" i="0" u="none" strike="noStrike" kern="1200" cap="none" spc="-1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Verdana"/>
                <a:ea typeface="Verdana"/>
                <a:cs typeface="+mn-cs"/>
              </a:rPr>
              <a:t>   </a:t>
            </a:r>
          </a:p>
        </p:txBody>
      </p:sp>
      <p:sp>
        <p:nvSpPr>
          <p:cNvPr id="64" name="Line 5"/>
          <p:cNvSpPr/>
          <p:nvPr/>
        </p:nvSpPr>
        <p:spPr>
          <a:xfrm flipH="1" flipV="1">
            <a:off x="679744" y="6383383"/>
            <a:ext cx="8717280" cy="0"/>
          </a:xfrm>
          <a:prstGeom prst="line">
            <a:avLst/>
          </a:prstGeom>
          <a:noFill/>
          <a:ln w="3175">
            <a:solidFill>
              <a:schemeClr val="accent1">
                <a:lumMod val="75000"/>
              </a:schemeClr>
            </a:solidFill>
            <a:miter/>
          </a:ln>
          <a:effectLst/>
        </p:spPr>
      </p:sp>
      <p:sp>
        <p:nvSpPr>
          <p:cNvPr id="65" name="Line 5"/>
          <p:cNvSpPr/>
          <p:nvPr/>
        </p:nvSpPr>
        <p:spPr>
          <a:xfrm flipH="1" flipV="1">
            <a:off x="692667" y="3505263"/>
            <a:ext cx="8588318" cy="10863"/>
          </a:xfrm>
          <a:prstGeom prst="line">
            <a:avLst/>
          </a:prstGeom>
          <a:noFill/>
          <a:ln w="19080">
            <a:solidFill>
              <a:srgbClr val="0070C0"/>
            </a:solidFill>
            <a:miter/>
          </a:ln>
          <a:effectLst/>
        </p:spPr>
      </p:sp>
      <p:sp>
        <p:nvSpPr>
          <p:cNvPr id="66" name="Line 5"/>
          <p:cNvSpPr/>
          <p:nvPr/>
        </p:nvSpPr>
        <p:spPr>
          <a:xfrm flipH="1" flipV="1">
            <a:off x="646128" y="1075579"/>
            <a:ext cx="8665519" cy="26074"/>
          </a:xfrm>
          <a:prstGeom prst="line">
            <a:avLst/>
          </a:prstGeom>
          <a:noFill/>
          <a:ln w="19080">
            <a:solidFill>
              <a:srgbClr val="0070C0"/>
            </a:solidFill>
            <a:miter/>
          </a:ln>
          <a:effectLst/>
        </p:spPr>
      </p:sp>
      <p:sp>
        <p:nvSpPr>
          <p:cNvPr id="70" name="Line 5"/>
          <p:cNvSpPr/>
          <p:nvPr/>
        </p:nvSpPr>
        <p:spPr>
          <a:xfrm flipH="1">
            <a:off x="716443" y="716576"/>
            <a:ext cx="8540767" cy="14502"/>
          </a:xfrm>
          <a:prstGeom prst="line">
            <a:avLst/>
          </a:prstGeom>
          <a:noFill/>
          <a:ln w="3175">
            <a:solidFill>
              <a:schemeClr val="accent1">
                <a:lumMod val="75000"/>
              </a:schemeClr>
            </a:solidFill>
            <a:miter/>
          </a:ln>
          <a:effectLst/>
        </p:spPr>
      </p:sp>
      <p:sp>
        <p:nvSpPr>
          <p:cNvPr id="73" name="Line 5"/>
          <p:cNvSpPr/>
          <p:nvPr/>
        </p:nvSpPr>
        <p:spPr>
          <a:xfrm flipH="1">
            <a:off x="716443" y="746022"/>
            <a:ext cx="4543533" cy="11195"/>
          </a:xfrm>
          <a:prstGeom prst="line">
            <a:avLst/>
          </a:prstGeom>
          <a:noFill/>
          <a:ln w="76200">
            <a:solidFill>
              <a:srgbClr val="0070C0"/>
            </a:solidFill>
            <a:miter/>
          </a:ln>
          <a:effectLst/>
        </p:spPr>
      </p:sp>
      <p:sp>
        <p:nvSpPr>
          <p:cNvPr id="74" name="Line 5"/>
          <p:cNvSpPr/>
          <p:nvPr/>
        </p:nvSpPr>
        <p:spPr>
          <a:xfrm flipH="1">
            <a:off x="716444" y="809992"/>
            <a:ext cx="4543533" cy="11195"/>
          </a:xfrm>
          <a:prstGeom prst="line">
            <a:avLst/>
          </a:prstGeom>
          <a:noFill/>
          <a:ln w="76200">
            <a:solidFill>
              <a:srgbClr val="0070C0"/>
            </a:solidFill>
            <a:miter/>
          </a:ln>
          <a:effectLst/>
        </p:spPr>
      </p:sp>
      <p:grpSp>
        <p:nvGrpSpPr>
          <p:cNvPr id="79" name="Группа 5"/>
          <p:cNvGrpSpPr>
            <a:grpSpLocks/>
          </p:cNvGrpSpPr>
          <p:nvPr/>
        </p:nvGrpSpPr>
        <p:grpSpPr bwMode="auto">
          <a:xfrm>
            <a:off x="345861" y="1170393"/>
            <a:ext cx="298450" cy="374650"/>
            <a:chOff x="471601" y="1248841"/>
            <a:chExt cx="298080" cy="375840"/>
          </a:xfrm>
        </p:grpSpPr>
        <p:sp>
          <p:nvSpPr>
            <p:cNvPr id="80" name="CustomShape 6"/>
            <p:cNvSpPr/>
            <p:nvPr/>
          </p:nvSpPr>
          <p:spPr>
            <a:xfrm>
              <a:off x="471601" y="1248841"/>
              <a:ext cx="298080" cy="375840"/>
            </a:xfrm>
            <a:prstGeom prst="ellipse">
              <a:avLst/>
            </a:prstGeom>
            <a:solidFill>
              <a:srgbClr val="FFFFFF"/>
            </a:solidFill>
            <a:ln w="25560">
              <a:solidFill>
                <a:srgbClr val="FFFFFF"/>
              </a:solidFill>
              <a:round/>
            </a:ln>
            <a:effectLst/>
          </p:spPr>
        </p:sp>
        <p:sp>
          <p:nvSpPr>
            <p:cNvPr id="81" name="CustomShape 7"/>
            <p:cNvSpPr/>
            <p:nvPr/>
          </p:nvSpPr>
          <p:spPr>
            <a:xfrm>
              <a:off x="471601" y="1288654"/>
              <a:ext cx="282225" cy="262770"/>
            </a:xfrm>
            <a:custGeom>
              <a:avLst/>
              <a:gdLst/>
              <a:ahLst/>
              <a:cxnLst/>
              <a:rect l="l" t="t" r="r" b="b"/>
              <a:pathLst>
                <a:path w="61" h="60">
                  <a:moveTo>
                    <a:pt x="61" y="4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2" y="7"/>
                    <a:pt x="35" y="4"/>
                    <a:pt x="28" y="4"/>
                  </a:cubicBezTo>
                  <a:cubicBezTo>
                    <a:pt x="12" y="4"/>
                    <a:pt x="0" y="16"/>
                    <a:pt x="0" y="32"/>
                  </a:cubicBezTo>
                  <a:cubicBezTo>
                    <a:pt x="0" y="47"/>
                    <a:pt x="12" y="60"/>
                    <a:pt x="28" y="60"/>
                  </a:cubicBezTo>
                  <a:cubicBezTo>
                    <a:pt x="43" y="60"/>
                    <a:pt x="56" y="47"/>
                    <a:pt x="56" y="32"/>
                  </a:cubicBezTo>
                  <a:cubicBezTo>
                    <a:pt x="56" y="26"/>
                    <a:pt x="54" y="21"/>
                    <a:pt x="51" y="17"/>
                  </a:cubicBezTo>
                  <a:lnTo>
                    <a:pt x="61" y="4"/>
                  </a:lnTo>
                  <a:close/>
                  <a:moveTo>
                    <a:pt x="52" y="32"/>
                  </a:moveTo>
                  <a:cubicBezTo>
                    <a:pt x="52" y="45"/>
                    <a:pt x="41" y="56"/>
                    <a:pt x="28" y="56"/>
                  </a:cubicBezTo>
                  <a:cubicBezTo>
                    <a:pt x="14" y="56"/>
                    <a:pt x="4" y="45"/>
                    <a:pt x="4" y="32"/>
                  </a:cubicBezTo>
                  <a:cubicBezTo>
                    <a:pt x="4" y="19"/>
                    <a:pt x="14" y="8"/>
                    <a:pt x="28" y="8"/>
                  </a:cubicBezTo>
                  <a:cubicBezTo>
                    <a:pt x="34" y="8"/>
                    <a:pt x="40" y="10"/>
                    <a:pt x="44" y="1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51" y="24"/>
                    <a:pt x="52" y="28"/>
                    <a:pt x="52" y="32"/>
                  </a:cubicBezTo>
                  <a:close/>
                </a:path>
              </a:pathLst>
            </a:custGeom>
            <a:solidFill>
              <a:srgbClr val="6C0000"/>
            </a:solidFill>
            <a:ln>
              <a:noFill/>
            </a:ln>
            <a:effectLst/>
          </p:spPr>
        </p:sp>
      </p:grpSp>
      <p:grpSp>
        <p:nvGrpSpPr>
          <p:cNvPr id="86" name="Группа 5"/>
          <p:cNvGrpSpPr>
            <a:grpSpLocks/>
          </p:cNvGrpSpPr>
          <p:nvPr/>
        </p:nvGrpSpPr>
        <p:grpSpPr bwMode="auto">
          <a:xfrm>
            <a:off x="2948809" y="1176988"/>
            <a:ext cx="298450" cy="374650"/>
            <a:chOff x="471601" y="1248841"/>
            <a:chExt cx="298080" cy="375840"/>
          </a:xfrm>
        </p:grpSpPr>
        <p:sp>
          <p:nvSpPr>
            <p:cNvPr id="87" name="CustomShape 6"/>
            <p:cNvSpPr/>
            <p:nvPr/>
          </p:nvSpPr>
          <p:spPr>
            <a:xfrm>
              <a:off x="471601" y="1248841"/>
              <a:ext cx="298080" cy="375840"/>
            </a:xfrm>
            <a:prstGeom prst="ellipse">
              <a:avLst/>
            </a:prstGeom>
            <a:solidFill>
              <a:srgbClr val="FFFFFF"/>
            </a:solidFill>
            <a:ln w="25560">
              <a:solidFill>
                <a:srgbClr val="FFFFFF"/>
              </a:solidFill>
              <a:round/>
            </a:ln>
            <a:effectLst/>
          </p:spPr>
        </p:sp>
        <p:sp>
          <p:nvSpPr>
            <p:cNvPr id="88" name="CustomShape 7"/>
            <p:cNvSpPr/>
            <p:nvPr/>
          </p:nvSpPr>
          <p:spPr>
            <a:xfrm>
              <a:off x="471601" y="1288654"/>
              <a:ext cx="282225" cy="262770"/>
            </a:xfrm>
            <a:custGeom>
              <a:avLst/>
              <a:gdLst/>
              <a:ahLst/>
              <a:cxnLst/>
              <a:rect l="l" t="t" r="r" b="b"/>
              <a:pathLst>
                <a:path w="61" h="60">
                  <a:moveTo>
                    <a:pt x="61" y="4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2" y="7"/>
                    <a:pt x="35" y="4"/>
                    <a:pt x="28" y="4"/>
                  </a:cubicBezTo>
                  <a:cubicBezTo>
                    <a:pt x="12" y="4"/>
                    <a:pt x="0" y="16"/>
                    <a:pt x="0" y="32"/>
                  </a:cubicBezTo>
                  <a:cubicBezTo>
                    <a:pt x="0" y="47"/>
                    <a:pt x="12" y="60"/>
                    <a:pt x="28" y="60"/>
                  </a:cubicBezTo>
                  <a:cubicBezTo>
                    <a:pt x="43" y="60"/>
                    <a:pt x="56" y="47"/>
                    <a:pt x="56" y="32"/>
                  </a:cubicBezTo>
                  <a:cubicBezTo>
                    <a:pt x="56" y="26"/>
                    <a:pt x="54" y="21"/>
                    <a:pt x="51" y="17"/>
                  </a:cubicBezTo>
                  <a:lnTo>
                    <a:pt x="61" y="4"/>
                  </a:lnTo>
                  <a:close/>
                  <a:moveTo>
                    <a:pt x="52" y="32"/>
                  </a:moveTo>
                  <a:cubicBezTo>
                    <a:pt x="52" y="45"/>
                    <a:pt x="41" y="56"/>
                    <a:pt x="28" y="56"/>
                  </a:cubicBezTo>
                  <a:cubicBezTo>
                    <a:pt x="14" y="56"/>
                    <a:pt x="4" y="45"/>
                    <a:pt x="4" y="32"/>
                  </a:cubicBezTo>
                  <a:cubicBezTo>
                    <a:pt x="4" y="19"/>
                    <a:pt x="14" y="8"/>
                    <a:pt x="28" y="8"/>
                  </a:cubicBezTo>
                  <a:cubicBezTo>
                    <a:pt x="34" y="8"/>
                    <a:pt x="40" y="10"/>
                    <a:pt x="44" y="1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51" y="24"/>
                    <a:pt x="52" y="28"/>
                    <a:pt x="52" y="32"/>
                  </a:cubicBezTo>
                  <a:close/>
                </a:path>
              </a:pathLst>
            </a:custGeom>
            <a:solidFill>
              <a:srgbClr val="6C0000"/>
            </a:solidFill>
            <a:ln>
              <a:noFill/>
            </a:ln>
            <a:effectLst/>
          </p:spPr>
        </p:sp>
      </p:grpSp>
      <p:grpSp>
        <p:nvGrpSpPr>
          <p:cNvPr id="92" name="Группа 5"/>
          <p:cNvGrpSpPr>
            <a:grpSpLocks/>
          </p:cNvGrpSpPr>
          <p:nvPr/>
        </p:nvGrpSpPr>
        <p:grpSpPr bwMode="auto">
          <a:xfrm>
            <a:off x="7621668" y="1183873"/>
            <a:ext cx="298450" cy="374650"/>
            <a:chOff x="471601" y="1248841"/>
            <a:chExt cx="298080" cy="375840"/>
          </a:xfrm>
        </p:grpSpPr>
        <p:sp>
          <p:nvSpPr>
            <p:cNvPr id="93" name="CustomShape 6"/>
            <p:cNvSpPr/>
            <p:nvPr/>
          </p:nvSpPr>
          <p:spPr>
            <a:xfrm>
              <a:off x="471601" y="1248841"/>
              <a:ext cx="298080" cy="375840"/>
            </a:xfrm>
            <a:prstGeom prst="ellipse">
              <a:avLst/>
            </a:prstGeom>
            <a:solidFill>
              <a:srgbClr val="FFFFFF"/>
            </a:solidFill>
            <a:ln w="25560">
              <a:solidFill>
                <a:srgbClr val="FFFFFF"/>
              </a:solidFill>
              <a:round/>
            </a:ln>
            <a:effectLst/>
          </p:spPr>
        </p:sp>
        <p:sp>
          <p:nvSpPr>
            <p:cNvPr id="94" name="CustomShape 7"/>
            <p:cNvSpPr/>
            <p:nvPr/>
          </p:nvSpPr>
          <p:spPr>
            <a:xfrm>
              <a:off x="471601" y="1288654"/>
              <a:ext cx="282225" cy="262770"/>
            </a:xfrm>
            <a:custGeom>
              <a:avLst/>
              <a:gdLst/>
              <a:ahLst/>
              <a:cxnLst/>
              <a:rect l="l" t="t" r="r" b="b"/>
              <a:pathLst>
                <a:path w="61" h="60">
                  <a:moveTo>
                    <a:pt x="61" y="4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2" y="7"/>
                    <a:pt x="35" y="4"/>
                    <a:pt x="28" y="4"/>
                  </a:cubicBezTo>
                  <a:cubicBezTo>
                    <a:pt x="12" y="4"/>
                    <a:pt x="0" y="16"/>
                    <a:pt x="0" y="32"/>
                  </a:cubicBezTo>
                  <a:cubicBezTo>
                    <a:pt x="0" y="47"/>
                    <a:pt x="12" y="60"/>
                    <a:pt x="28" y="60"/>
                  </a:cubicBezTo>
                  <a:cubicBezTo>
                    <a:pt x="43" y="60"/>
                    <a:pt x="56" y="47"/>
                    <a:pt x="56" y="32"/>
                  </a:cubicBezTo>
                  <a:cubicBezTo>
                    <a:pt x="56" y="26"/>
                    <a:pt x="54" y="21"/>
                    <a:pt x="51" y="17"/>
                  </a:cubicBezTo>
                  <a:lnTo>
                    <a:pt x="61" y="4"/>
                  </a:lnTo>
                  <a:close/>
                  <a:moveTo>
                    <a:pt x="52" y="32"/>
                  </a:moveTo>
                  <a:cubicBezTo>
                    <a:pt x="52" y="45"/>
                    <a:pt x="41" y="56"/>
                    <a:pt x="28" y="56"/>
                  </a:cubicBezTo>
                  <a:cubicBezTo>
                    <a:pt x="14" y="56"/>
                    <a:pt x="4" y="45"/>
                    <a:pt x="4" y="32"/>
                  </a:cubicBezTo>
                  <a:cubicBezTo>
                    <a:pt x="4" y="19"/>
                    <a:pt x="14" y="8"/>
                    <a:pt x="28" y="8"/>
                  </a:cubicBezTo>
                  <a:cubicBezTo>
                    <a:pt x="34" y="8"/>
                    <a:pt x="40" y="10"/>
                    <a:pt x="44" y="1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51" y="24"/>
                    <a:pt x="52" y="28"/>
                    <a:pt x="52" y="32"/>
                  </a:cubicBezTo>
                  <a:close/>
                </a:path>
              </a:pathLst>
            </a:custGeom>
            <a:solidFill>
              <a:srgbClr val="6C0000"/>
            </a:solidFill>
            <a:ln>
              <a:noFill/>
            </a:ln>
            <a:effectLst/>
          </p:spPr>
        </p:sp>
      </p:grpSp>
      <p:sp>
        <p:nvSpPr>
          <p:cNvPr id="2" name="Прямоугольник 1"/>
          <p:cNvSpPr/>
          <p:nvPr/>
        </p:nvSpPr>
        <p:spPr>
          <a:xfrm>
            <a:off x="2483817" y="166137"/>
            <a:ext cx="53887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Институциональные субъекты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6443" y="1251185"/>
            <a:ext cx="23733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rgbClr val="002060"/>
                </a:solidFill>
                <a:latin typeface="Arial "/>
                <a:ea typeface="Calibri" panose="020F0502020204030204" pitchFamily="34" charset="0"/>
              </a:rPr>
              <a:t>Департамент </a:t>
            </a:r>
            <a:r>
              <a:rPr lang="ru-RU" sz="1200" b="1" dirty="0" smtClean="0">
                <a:solidFill>
                  <a:srgbClr val="002060"/>
                </a:solidFill>
                <a:latin typeface="Arial "/>
                <a:ea typeface="Calibri" panose="020F0502020204030204" pitchFamily="34" charset="0"/>
              </a:rPr>
              <a:t>образования 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Arial "/>
                <a:ea typeface="Calibri" panose="020F0502020204030204" pitchFamily="34" charset="0"/>
              </a:rPr>
              <a:t>и </a:t>
            </a:r>
            <a:r>
              <a:rPr lang="ru-RU" sz="1200" b="1" dirty="0">
                <a:solidFill>
                  <a:srgbClr val="002060"/>
                </a:solidFill>
                <a:latin typeface="Arial "/>
                <a:ea typeface="Calibri" panose="020F0502020204030204" pitchFamily="34" charset="0"/>
              </a:rPr>
              <a:t>науки </a:t>
            </a:r>
            <a:r>
              <a:rPr lang="ru-RU" sz="1200" b="1" dirty="0" smtClean="0">
                <a:solidFill>
                  <a:srgbClr val="002060"/>
                </a:solidFill>
                <a:latin typeface="Arial "/>
                <a:ea typeface="Calibri" panose="020F0502020204030204" pitchFamily="34" charset="0"/>
              </a:rPr>
              <a:t>Тюменской области </a:t>
            </a:r>
          </a:p>
          <a:p>
            <a:r>
              <a:rPr lang="ru-RU" sz="1200" dirty="0" smtClean="0">
                <a:solidFill>
                  <a:srgbClr val="002060"/>
                </a:solidFill>
                <a:latin typeface="Arial "/>
                <a:ea typeface="Calibri" panose="020F0502020204030204" pitchFamily="34" charset="0"/>
              </a:rPr>
              <a:t>подведомственные </a:t>
            </a:r>
          </a:p>
          <a:p>
            <a:r>
              <a:rPr lang="ru-RU" sz="1200" dirty="0" smtClean="0">
                <a:solidFill>
                  <a:srgbClr val="002060"/>
                </a:solidFill>
                <a:latin typeface="Arial "/>
                <a:ea typeface="Calibri" panose="020F0502020204030204" pitchFamily="34" charset="0"/>
              </a:rPr>
              <a:t>организации:</a:t>
            </a:r>
          </a:p>
          <a:p>
            <a:pPr marL="171450" indent="-171450">
              <a:buFontTx/>
              <a:buChar char="-"/>
            </a:pPr>
            <a:r>
              <a:rPr lang="ru-RU" sz="1200" dirty="0" smtClean="0">
                <a:solidFill>
                  <a:srgbClr val="002060"/>
                </a:solidFill>
                <a:latin typeface="Arial "/>
                <a:ea typeface="Calibri" panose="020F0502020204030204" pitchFamily="34" charset="0"/>
              </a:rPr>
              <a:t>ГАОУ ТО ДПО «</a:t>
            </a:r>
            <a:r>
              <a:rPr lang="ru-RU" sz="1200" b="1" dirty="0" smtClean="0">
                <a:solidFill>
                  <a:srgbClr val="002060"/>
                </a:solidFill>
                <a:latin typeface="Arial "/>
                <a:ea typeface="Calibri" panose="020F0502020204030204" pitchFamily="34" charset="0"/>
              </a:rPr>
              <a:t>ТОГИРРО</a:t>
            </a:r>
            <a:r>
              <a:rPr lang="ru-RU" sz="1200" dirty="0" smtClean="0">
                <a:solidFill>
                  <a:srgbClr val="002060"/>
                </a:solidFill>
                <a:latin typeface="Arial "/>
                <a:ea typeface="Calibri" panose="020F0502020204030204" pitchFamily="34" charset="0"/>
              </a:rPr>
              <a:t>»;</a:t>
            </a:r>
          </a:p>
          <a:p>
            <a:r>
              <a:rPr lang="ru-RU" sz="1200" dirty="0" smtClean="0">
                <a:solidFill>
                  <a:srgbClr val="002060"/>
                </a:solidFill>
                <a:latin typeface="Arial "/>
                <a:ea typeface="Calibri" panose="020F0502020204030204" pitchFamily="34" charset="0"/>
              </a:rPr>
              <a:t>-   </a:t>
            </a:r>
            <a:r>
              <a:rPr lang="ru-RU" sz="1200" b="1" dirty="0" smtClean="0">
                <a:solidFill>
                  <a:srgbClr val="002060"/>
                </a:solidFill>
                <a:latin typeface="Arial "/>
                <a:ea typeface="Calibri" panose="020F0502020204030204" pitchFamily="34" charset="0"/>
              </a:rPr>
              <a:t>ПОО</a:t>
            </a:r>
            <a:r>
              <a:rPr lang="ru-RU" sz="1200" dirty="0" smtClean="0">
                <a:solidFill>
                  <a:srgbClr val="002060"/>
                </a:solidFill>
                <a:latin typeface="Arial "/>
                <a:ea typeface="Calibri" panose="020F0502020204030204" pitchFamily="34" charset="0"/>
              </a:rPr>
              <a:t>;</a:t>
            </a:r>
          </a:p>
          <a:p>
            <a:pPr marL="171450" indent="-171450">
              <a:buFontTx/>
              <a:buChar char="-"/>
            </a:pPr>
            <a:r>
              <a:rPr lang="ru-RU" sz="1200" dirty="0" smtClean="0">
                <a:solidFill>
                  <a:srgbClr val="002060"/>
                </a:solidFill>
                <a:latin typeface="Arial "/>
              </a:rPr>
              <a:t>АНО «</a:t>
            </a:r>
            <a:r>
              <a:rPr lang="ru-RU" sz="1200" b="1" dirty="0" smtClean="0">
                <a:solidFill>
                  <a:srgbClr val="002060"/>
                </a:solidFill>
                <a:latin typeface="Arial "/>
              </a:rPr>
              <a:t>ЦОПП 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Arial "/>
              </a:rPr>
              <a:t>Тюменской области»</a:t>
            </a:r>
            <a:r>
              <a:rPr lang="ru-RU" sz="1200" dirty="0" smtClean="0">
                <a:solidFill>
                  <a:srgbClr val="002060"/>
                </a:solidFill>
                <a:latin typeface="Arial "/>
              </a:rPr>
              <a:t>»</a:t>
            </a:r>
            <a:endParaRPr lang="ru-RU" sz="1200" dirty="0">
              <a:solidFill>
                <a:srgbClr val="002060"/>
              </a:solidFill>
              <a:latin typeface="Arial 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17876" y="1256306"/>
            <a:ext cx="25733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Департамент 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труда </a:t>
            </a:r>
            <a:r>
              <a:rPr lang="ru-RU" sz="12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и занятости 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населения 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Тюменской области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</a:p>
          <a:p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подведомственная </a:t>
            </a:r>
          </a:p>
          <a:p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организация:</a:t>
            </a:r>
          </a:p>
          <a:p>
            <a:pPr>
              <a:buFontTx/>
              <a:buChar char="-"/>
            </a:pP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</a:rPr>
              <a:t> ГКУ 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</a:rPr>
              <a:t>«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ЦЗН</a:t>
            </a:r>
          </a:p>
          <a:p>
            <a:r>
              <a:rPr lang="ru-RU" sz="1200" b="1" dirty="0">
                <a:solidFill>
                  <a:srgbClr val="002060"/>
                </a:solidFill>
                <a:latin typeface="Arial" panose="020B0604020202020204" pitchFamily="34" charset="0"/>
              </a:rPr>
              <a:t>Т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юменской области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</a:rPr>
              <a:t>»</a:t>
            </a:r>
            <a:endParaRPr lang="ru-RU" sz="1200" dirty="0">
              <a:solidFill>
                <a:srgbClr val="00206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766" y="1173061"/>
            <a:ext cx="323116" cy="396274"/>
          </a:xfrm>
          <a:prstGeom prst="rect">
            <a:avLst/>
          </a:prstGeom>
        </p:spPr>
      </p:pic>
      <p:cxnSp>
        <p:nvCxnSpPr>
          <p:cNvPr id="56" name="Прямая соединительная линия 55"/>
          <p:cNvCxnSpPr/>
          <p:nvPr/>
        </p:nvCxnSpPr>
        <p:spPr>
          <a:xfrm>
            <a:off x="538062" y="4105011"/>
            <a:ext cx="0" cy="1454933"/>
          </a:xfrm>
          <a:prstGeom prst="line">
            <a:avLst/>
          </a:prstGeom>
          <a:noFill/>
          <a:ln w="19050" cap="flat" cmpd="sng" algn="ctr">
            <a:solidFill>
              <a:srgbClr val="5B9BD5"/>
            </a:solidFill>
            <a:prstDash val="sysDash"/>
            <a:miter lim="800000"/>
          </a:ln>
          <a:effectLst/>
        </p:spPr>
      </p:cxnSp>
      <p:sp>
        <p:nvSpPr>
          <p:cNvPr id="14" name="Прямоугольник 13"/>
          <p:cNvSpPr/>
          <p:nvPr/>
        </p:nvSpPr>
        <p:spPr>
          <a:xfrm>
            <a:off x="5475863" y="1246997"/>
            <a:ext cx="225768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Департамент 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физической </a:t>
            </a:r>
            <a:r>
              <a:rPr lang="ru-RU" sz="12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культуры, 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спорта </a:t>
            </a:r>
            <a:r>
              <a:rPr lang="ru-RU" sz="12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и </a:t>
            </a:r>
            <a:endParaRPr lang="ru-RU" sz="1200" b="1" dirty="0" smtClean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дополнительного 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образования 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Тюменской области </a:t>
            </a:r>
          </a:p>
          <a:p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подведомственная организация:</a:t>
            </a:r>
          </a:p>
          <a:p>
            <a:pPr>
              <a:buFontTx/>
              <a:buChar char="-"/>
            </a:pP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</a:rPr>
              <a:t>ГАУ 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</a:rPr>
              <a:t>ДО ТО «</a:t>
            </a:r>
            <a:r>
              <a:rPr lang="ru-RU" sz="1200" b="1" dirty="0" err="1" smtClean="0">
                <a:solidFill>
                  <a:srgbClr val="002060"/>
                </a:solidFill>
                <a:latin typeface="Arial" panose="020B0604020202020204" pitchFamily="34" charset="0"/>
              </a:rPr>
              <a:t>ДТиС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 "Пионер"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</a:rPr>
              <a:t>» (детский </a:t>
            </a:r>
          </a:p>
          <a:p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</a:rPr>
              <a:t>технопарк «</a:t>
            </a:r>
            <a:r>
              <a:rPr lang="ru-RU" sz="1200" b="1" dirty="0" err="1" smtClean="0">
                <a:solidFill>
                  <a:srgbClr val="002060"/>
                </a:solidFill>
                <a:latin typeface="Arial" panose="020B0604020202020204" pitchFamily="34" charset="0"/>
              </a:rPr>
              <a:t>Кванториум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</a:rPr>
              <a:t>»)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60964" y="3908201"/>
            <a:ext cx="21693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Департамент по общественным 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связям, коммуникациям 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и молодежной политике 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Тюменской 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области</a:t>
            </a:r>
            <a:endParaRPr lang="ru-RU" sz="1200" b="1" dirty="0">
              <a:solidFill>
                <a:srgbClr val="002060"/>
              </a:solidFill>
            </a:endParaRPr>
          </a:p>
        </p:txBody>
      </p:sp>
      <p:grpSp>
        <p:nvGrpSpPr>
          <p:cNvPr id="60" name="Группа 5"/>
          <p:cNvGrpSpPr>
            <a:grpSpLocks/>
          </p:cNvGrpSpPr>
          <p:nvPr/>
        </p:nvGrpSpPr>
        <p:grpSpPr bwMode="auto">
          <a:xfrm>
            <a:off x="2947808" y="3770754"/>
            <a:ext cx="298450" cy="374650"/>
            <a:chOff x="471601" y="1248841"/>
            <a:chExt cx="298080" cy="375840"/>
          </a:xfrm>
        </p:grpSpPr>
        <p:sp>
          <p:nvSpPr>
            <p:cNvPr id="62" name="CustomShape 6"/>
            <p:cNvSpPr/>
            <p:nvPr/>
          </p:nvSpPr>
          <p:spPr>
            <a:xfrm>
              <a:off x="471601" y="1248841"/>
              <a:ext cx="298080" cy="375840"/>
            </a:xfrm>
            <a:prstGeom prst="ellipse">
              <a:avLst/>
            </a:prstGeom>
            <a:solidFill>
              <a:srgbClr val="FFFFFF"/>
            </a:solidFill>
            <a:ln w="25560">
              <a:solidFill>
                <a:srgbClr val="FFFFFF"/>
              </a:solidFill>
              <a:round/>
            </a:ln>
            <a:effectLst/>
          </p:spPr>
        </p:sp>
        <p:sp>
          <p:nvSpPr>
            <p:cNvPr id="63" name="CustomShape 7"/>
            <p:cNvSpPr/>
            <p:nvPr/>
          </p:nvSpPr>
          <p:spPr>
            <a:xfrm>
              <a:off x="471601" y="1288654"/>
              <a:ext cx="282225" cy="262770"/>
            </a:xfrm>
            <a:custGeom>
              <a:avLst/>
              <a:gdLst/>
              <a:ahLst/>
              <a:cxnLst/>
              <a:rect l="l" t="t" r="r" b="b"/>
              <a:pathLst>
                <a:path w="61" h="60">
                  <a:moveTo>
                    <a:pt x="61" y="4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2" y="7"/>
                    <a:pt x="35" y="4"/>
                    <a:pt x="28" y="4"/>
                  </a:cubicBezTo>
                  <a:cubicBezTo>
                    <a:pt x="12" y="4"/>
                    <a:pt x="0" y="16"/>
                    <a:pt x="0" y="32"/>
                  </a:cubicBezTo>
                  <a:cubicBezTo>
                    <a:pt x="0" y="47"/>
                    <a:pt x="12" y="60"/>
                    <a:pt x="28" y="60"/>
                  </a:cubicBezTo>
                  <a:cubicBezTo>
                    <a:pt x="43" y="60"/>
                    <a:pt x="56" y="47"/>
                    <a:pt x="56" y="32"/>
                  </a:cubicBezTo>
                  <a:cubicBezTo>
                    <a:pt x="56" y="26"/>
                    <a:pt x="54" y="21"/>
                    <a:pt x="51" y="17"/>
                  </a:cubicBezTo>
                  <a:lnTo>
                    <a:pt x="61" y="4"/>
                  </a:lnTo>
                  <a:close/>
                  <a:moveTo>
                    <a:pt x="52" y="32"/>
                  </a:moveTo>
                  <a:cubicBezTo>
                    <a:pt x="52" y="45"/>
                    <a:pt x="41" y="56"/>
                    <a:pt x="28" y="56"/>
                  </a:cubicBezTo>
                  <a:cubicBezTo>
                    <a:pt x="14" y="56"/>
                    <a:pt x="4" y="45"/>
                    <a:pt x="4" y="32"/>
                  </a:cubicBezTo>
                  <a:cubicBezTo>
                    <a:pt x="4" y="19"/>
                    <a:pt x="14" y="8"/>
                    <a:pt x="28" y="8"/>
                  </a:cubicBezTo>
                  <a:cubicBezTo>
                    <a:pt x="34" y="8"/>
                    <a:pt x="40" y="10"/>
                    <a:pt x="44" y="1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51" y="24"/>
                    <a:pt x="52" y="28"/>
                    <a:pt x="52" y="32"/>
                  </a:cubicBezTo>
                  <a:close/>
                </a:path>
              </a:pathLst>
            </a:custGeom>
            <a:solidFill>
              <a:srgbClr val="6C0000"/>
            </a:solidFill>
            <a:ln>
              <a:noFill/>
            </a:ln>
            <a:effectLst/>
          </p:spPr>
        </p:sp>
      </p:grpSp>
      <p:sp>
        <p:nvSpPr>
          <p:cNvPr id="16" name="Прямоугольник 15"/>
          <p:cNvSpPr/>
          <p:nvPr/>
        </p:nvSpPr>
        <p:spPr>
          <a:xfrm>
            <a:off x="5501299" y="3947988"/>
            <a:ext cx="210022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Муниципальные 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органы 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управления образованием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Общеобразовательные 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организации</a:t>
            </a:r>
          </a:p>
          <a:p>
            <a:endParaRPr lang="ru-RU" sz="1200" b="1" dirty="0" smtClean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ru-RU" sz="12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О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рганизации дополнительного образования </a:t>
            </a:r>
            <a:endParaRPr lang="ru-RU" sz="1200" b="1" dirty="0">
              <a:solidFill>
                <a:srgbClr val="002060"/>
              </a:solidFill>
            </a:endParaRPr>
          </a:p>
        </p:txBody>
      </p:sp>
      <p:grpSp>
        <p:nvGrpSpPr>
          <p:cNvPr id="68" name="Группа 5"/>
          <p:cNvGrpSpPr>
            <a:grpSpLocks/>
          </p:cNvGrpSpPr>
          <p:nvPr/>
        </p:nvGrpSpPr>
        <p:grpSpPr bwMode="auto">
          <a:xfrm>
            <a:off x="7638643" y="3770754"/>
            <a:ext cx="298450" cy="374650"/>
            <a:chOff x="471601" y="1248841"/>
            <a:chExt cx="298080" cy="375840"/>
          </a:xfrm>
        </p:grpSpPr>
        <p:sp>
          <p:nvSpPr>
            <p:cNvPr id="69" name="CustomShape 6"/>
            <p:cNvSpPr/>
            <p:nvPr/>
          </p:nvSpPr>
          <p:spPr>
            <a:xfrm>
              <a:off x="471601" y="1248841"/>
              <a:ext cx="298080" cy="375840"/>
            </a:xfrm>
            <a:prstGeom prst="ellipse">
              <a:avLst/>
            </a:prstGeom>
            <a:solidFill>
              <a:srgbClr val="FFFFFF"/>
            </a:solidFill>
            <a:ln w="25560">
              <a:solidFill>
                <a:srgbClr val="FFFFFF"/>
              </a:solidFill>
              <a:round/>
            </a:ln>
            <a:effectLst/>
          </p:spPr>
        </p:sp>
        <p:sp>
          <p:nvSpPr>
            <p:cNvPr id="72" name="CustomShape 7"/>
            <p:cNvSpPr/>
            <p:nvPr/>
          </p:nvSpPr>
          <p:spPr>
            <a:xfrm>
              <a:off x="471601" y="1288654"/>
              <a:ext cx="282225" cy="262770"/>
            </a:xfrm>
            <a:custGeom>
              <a:avLst/>
              <a:gdLst/>
              <a:ahLst/>
              <a:cxnLst/>
              <a:rect l="l" t="t" r="r" b="b"/>
              <a:pathLst>
                <a:path w="61" h="60">
                  <a:moveTo>
                    <a:pt x="61" y="4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2" y="7"/>
                    <a:pt x="35" y="4"/>
                    <a:pt x="28" y="4"/>
                  </a:cubicBezTo>
                  <a:cubicBezTo>
                    <a:pt x="12" y="4"/>
                    <a:pt x="0" y="16"/>
                    <a:pt x="0" y="32"/>
                  </a:cubicBezTo>
                  <a:cubicBezTo>
                    <a:pt x="0" y="47"/>
                    <a:pt x="12" y="60"/>
                    <a:pt x="28" y="60"/>
                  </a:cubicBezTo>
                  <a:cubicBezTo>
                    <a:pt x="43" y="60"/>
                    <a:pt x="56" y="47"/>
                    <a:pt x="56" y="32"/>
                  </a:cubicBezTo>
                  <a:cubicBezTo>
                    <a:pt x="56" y="26"/>
                    <a:pt x="54" y="21"/>
                    <a:pt x="51" y="17"/>
                  </a:cubicBezTo>
                  <a:lnTo>
                    <a:pt x="61" y="4"/>
                  </a:lnTo>
                  <a:close/>
                  <a:moveTo>
                    <a:pt x="52" y="32"/>
                  </a:moveTo>
                  <a:cubicBezTo>
                    <a:pt x="52" y="45"/>
                    <a:pt x="41" y="56"/>
                    <a:pt x="28" y="56"/>
                  </a:cubicBezTo>
                  <a:cubicBezTo>
                    <a:pt x="14" y="56"/>
                    <a:pt x="4" y="45"/>
                    <a:pt x="4" y="32"/>
                  </a:cubicBezTo>
                  <a:cubicBezTo>
                    <a:pt x="4" y="19"/>
                    <a:pt x="14" y="8"/>
                    <a:pt x="28" y="8"/>
                  </a:cubicBezTo>
                  <a:cubicBezTo>
                    <a:pt x="34" y="8"/>
                    <a:pt x="40" y="10"/>
                    <a:pt x="44" y="1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51" y="24"/>
                    <a:pt x="52" y="28"/>
                    <a:pt x="52" y="32"/>
                  </a:cubicBezTo>
                  <a:close/>
                </a:path>
              </a:pathLst>
            </a:custGeom>
            <a:solidFill>
              <a:srgbClr val="6C0000"/>
            </a:solidFill>
            <a:ln>
              <a:noFill/>
            </a:ln>
            <a:effectLst/>
          </p:spPr>
        </p:sp>
      </p:grpSp>
      <p:sp>
        <p:nvSpPr>
          <p:cNvPr id="19" name="Прямоугольник 18"/>
          <p:cNvSpPr/>
          <p:nvPr/>
        </p:nvSpPr>
        <p:spPr>
          <a:xfrm>
            <a:off x="7937092" y="3785698"/>
            <a:ext cx="158028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dirty="0" smtClean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ru-RU" sz="1200" b="1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С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ообщество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работодателей</a:t>
            </a:r>
          </a:p>
          <a:p>
            <a:endParaRPr lang="ru-RU" sz="1200" b="1" dirty="0" smtClean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endParaRPr lang="ru-RU" sz="1200" b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r>
              <a:rPr lang="ru-RU" sz="1200" b="1" dirty="0">
                <a:solidFill>
                  <a:srgbClr val="002060"/>
                </a:solidFill>
                <a:latin typeface="Arial" panose="020B0604020202020204" pitchFamily="34" charset="0"/>
              </a:rPr>
              <a:t>Р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одительское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сообщество</a:t>
            </a:r>
            <a:endParaRPr lang="ru-RU" sz="1200" b="1" dirty="0"/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>
            <a:off x="5309304" y="4145404"/>
            <a:ext cx="0" cy="1433442"/>
          </a:xfrm>
          <a:prstGeom prst="line">
            <a:avLst/>
          </a:prstGeom>
          <a:noFill/>
          <a:ln w="19050" cap="flat" cmpd="sng" algn="ctr">
            <a:solidFill>
              <a:srgbClr val="5B9BD5"/>
            </a:solidFill>
            <a:prstDash val="sysDash"/>
            <a:miter lim="800000"/>
          </a:ln>
          <a:effectLst/>
        </p:spPr>
      </p:cxnSp>
      <p:grpSp>
        <p:nvGrpSpPr>
          <p:cNvPr id="83" name="Группа 5"/>
          <p:cNvGrpSpPr>
            <a:grpSpLocks/>
          </p:cNvGrpSpPr>
          <p:nvPr/>
        </p:nvGrpSpPr>
        <p:grpSpPr bwMode="auto">
          <a:xfrm>
            <a:off x="394217" y="3764809"/>
            <a:ext cx="298450" cy="374650"/>
            <a:chOff x="471601" y="1248841"/>
            <a:chExt cx="298080" cy="375840"/>
          </a:xfrm>
        </p:grpSpPr>
        <p:sp>
          <p:nvSpPr>
            <p:cNvPr id="95" name="CustomShape 6"/>
            <p:cNvSpPr/>
            <p:nvPr/>
          </p:nvSpPr>
          <p:spPr>
            <a:xfrm>
              <a:off x="471601" y="1248841"/>
              <a:ext cx="298080" cy="375840"/>
            </a:xfrm>
            <a:prstGeom prst="ellipse">
              <a:avLst/>
            </a:prstGeom>
            <a:solidFill>
              <a:srgbClr val="FFFFFF"/>
            </a:solidFill>
            <a:ln w="25560">
              <a:solidFill>
                <a:srgbClr val="FFFFFF"/>
              </a:solidFill>
              <a:round/>
            </a:ln>
            <a:effectLst/>
          </p:spPr>
        </p:sp>
        <p:sp>
          <p:nvSpPr>
            <p:cNvPr id="96" name="CustomShape 7"/>
            <p:cNvSpPr/>
            <p:nvPr/>
          </p:nvSpPr>
          <p:spPr>
            <a:xfrm>
              <a:off x="471601" y="1288654"/>
              <a:ext cx="282225" cy="262770"/>
            </a:xfrm>
            <a:custGeom>
              <a:avLst/>
              <a:gdLst/>
              <a:ahLst/>
              <a:cxnLst/>
              <a:rect l="l" t="t" r="r" b="b"/>
              <a:pathLst>
                <a:path w="61" h="60">
                  <a:moveTo>
                    <a:pt x="61" y="4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2" y="7"/>
                    <a:pt x="35" y="4"/>
                    <a:pt x="28" y="4"/>
                  </a:cubicBezTo>
                  <a:cubicBezTo>
                    <a:pt x="12" y="4"/>
                    <a:pt x="0" y="16"/>
                    <a:pt x="0" y="32"/>
                  </a:cubicBezTo>
                  <a:cubicBezTo>
                    <a:pt x="0" y="47"/>
                    <a:pt x="12" y="60"/>
                    <a:pt x="28" y="60"/>
                  </a:cubicBezTo>
                  <a:cubicBezTo>
                    <a:pt x="43" y="60"/>
                    <a:pt x="56" y="47"/>
                    <a:pt x="56" y="32"/>
                  </a:cubicBezTo>
                  <a:cubicBezTo>
                    <a:pt x="56" y="26"/>
                    <a:pt x="54" y="21"/>
                    <a:pt x="51" y="17"/>
                  </a:cubicBezTo>
                  <a:lnTo>
                    <a:pt x="61" y="4"/>
                  </a:lnTo>
                  <a:close/>
                  <a:moveTo>
                    <a:pt x="52" y="32"/>
                  </a:moveTo>
                  <a:cubicBezTo>
                    <a:pt x="52" y="45"/>
                    <a:pt x="41" y="56"/>
                    <a:pt x="28" y="56"/>
                  </a:cubicBezTo>
                  <a:cubicBezTo>
                    <a:pt x="14" y="56"/>
                    <a:pt x="4" y="45"/>
                    <a:pt x="4" y="32"/>
                  </a:cubicBezTo>
                  <a:cubicBezTo>
                    <a:pt x="4" y="19"/>
                    <a:pt x="14" y="8"/>
                    <a:pt x="28" y="8"/>
                  </a:cubicBezTo>
                  <a:cubicBezTo>
                    <a:pt x="34" y="8"/>
                    <a:pt x="40" y="10"/>
                    <a:pt x="44" y="1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51" y="24"/>
                    <a:pt x="52" y="28"/>
                    <a:pt x="52" y="32"/>
                  </a:cubicBezTo>
                  <a:close/>
                </a:path>
              </a:pathLst>
            </a:custGeom>
            <a:solidFill>
              <a:srgbClr val="6C0000"/>
            </a:solidFill>
            <a:ln>
              <a:noFill/>
            </a:ln>
            <a:effectLst/>
          </p:spPr>
        </p:sp>
      </p:grpSp>
      <p:sp>
        <p:nvSpPr>
          <p:cNvPr id="20" name="Прямоугольник 19"/>
          <p:cNvSpPr/>
          <p:nvPr/>
        </p:nvSpPr>
        <p:spPr>
          <a:xfrm>
            <a:off x="7849662" y="1289364"/>
            <a:ext cx="214036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Департамент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информатизации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Тюменской области</a:t>
            </a:r>
            <a:endParaRPr lang="ru-RU" sz="1200" dirty="0" smtClean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</a:rPr>
              <a:t>подведомственная </a:t>
            </a:r>
          </a:p>
          <a:p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</a:rPr>
              <a:t>организация:</a:t>
            </a:r>
          </a:p>
          <a:p>
            <a:pPr marL="171450" indent="-171450">
              <a:buFontTx/>
              <a:buChar char="-"/>
            </a:pP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</a:rPr>
              <a:t>ГАУ ДО ТО </a:t>
            </a:r>
          </a:p>
          <a:p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</a:rPr>
              <a:t>«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РИО-Центр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</a:rPr>
              <a:t>»</a:t>
            </a:r>
            <a:endParaRPr lang="ru-RU" sz="12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9517382" y="6518254"/>
            <a:ext cx="25519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altLang="ru-RU" sz="1000" dirty="0" smtClean="0">
                <a:solidFill>
                  <a:srgbClr val="7F8FA9">
                    <a:lumMod val="75000"/>
                  </a:srgbClr>
                </a:solidFill>
                <a:latin typeface="Arial"/>
                <a:cs typeface="Arial" charset="0"/>
              </a:rPr>
              <a:t>2</a:t>
            </a:r>
            <a:endParaRPr lang="ru-RU" altLang="ru-RU" sz="1000" dirty="0">
              <a:solidFill>
                <a:srgbClr val="7F8FA9">
                  <a:lumMod val="75000"/>
                </a:srgbClr>
              </a:solidFill>
              <a:latin typeface="Arial"/>
              <a:cs typeface="Arial" charset="0"/>
            </a:endParaRPr>
          </a:p>
        </p:txBody>
      </p:sp>
      <p:cxnSp>
        <p:nvCxnSpPr>
          <p:cNvPr id="89" name="Прямая соединительная линия 88"/>
          <p:cNvCxnSpPr/>
          <p:nvPr/>
        </p:nvCxnSpPr>
        <p:spPr>
          <a:xfrm>
            <a:off x="7799752" y="4126502"/>
            <a:ext cx="0" cy="1433442"/>
          </a:xfrm>
          <a:prstGeom prst="line">
            <a:avLst/>
          </a:prstGeom>
          <a:noFill/>
          <a:ln w="19050" cap="flat" cmpd="sng" algn="ctr">
            <a:solidFill>
              <a:srgbClr val="5B9BD5"/>
            </a:solidFill>
            <a:prstDash val="sysDash"/>
            <a:miter lim="800000"/>
          </a:ln>
          <a:effectLst/>
        </p:spPr>
      </p:cxn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8183" y="3749130"/>
            <a:ext cx="323116" cy="39627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192207" y="3952089"/>
            <a:ext cx="17832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Образовательные организации высшего образования</a:t>
            </a:r>
            <a:endParaRPr lang="ru-RU" sz="1200" b="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442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Прямая соединительная линия 60"/>
          <p:cNvCxnSpPr/>
          <p:nvPr/>
        </p:nvCxnSpPr>
        <p:spPr>
          <a:xfrm>
            <a:off x="6787198" y="4678325"/>
            <a:ext cx="0" cy="1433442"/>
          </a:xfrm>
          <a:prstGeom prst="line">
            <a:avLst/>
          </a:prstGeom>
          <a:noFill/>
          <a:ln w="19050" cap="flat" cmpd="sng" algn="ctr">
            <a:solidFill>
              <a:srgbClr val="5B9BD5"/>
            </a:solidFill>
            <a:prstDash val="sysDash"/>
            <a:miter lim="800000"/>
          </a:ln>
          <a:effectLst/>
        </p:spPr>
      </p:cxnSp>
      <p:cxnSp>
        <p:nvCxnSpPr>
          <p:cNvPr id="58" name="Прямая соединительная линия 57"/>
          <p:cNvCxnSpPr/>
          <p:nvPr/>
        </p:nvCxnSpPr>
        <p:spPr>
          <a:xfrm>
            <a:off x="3575166" y="4759116"/>
            <a:ext cx="0" cy="1433442"/>
          </a:xfrm>
          <a:prstGeom prst="line">
            <a:avLst/>
          </a:prstGeom>
          <a:noFill/>
          <a:ln w="19050" cap="flat" cmpd="sng" algn="ctr">
            <a:solidFill>
              <a:srgbClr val="5B9BD5"/>
            </a:solidFill>
            <a:prstDash val="sysDash"/>
            <a:miter lim="800000"/>
          </a:ln>
          <a:effectLst/>
        </p:spPr>
      </p:cxnSp>
      <p:cxnSp>
        <p:nvCxnSpPr>
          <p:cNvPr id="57" name="Прямая соединительная линия 56"/>
          <p:cNvCxnSpPr/>
          <p:nvPr/>
        </p:nvCxnSpPr>
        <p:spPr>
          <a:xfrm>
            <a:off x="668893" y="4726545"/>
            <a:ext cx="0" cy="1433442"/>
          </a:xfrm>
          <a:prstGeom prst="line">
            <a:avLst/>
          </a:prstGeom>
          <a:noFill/>
          <a:ln w="19050" cap="flat" cmpd="sng" algn="ctr">
            <a:solidFill>
              <a:srgbClr val="5B9BD5"/>
            </a:solidFill>
            <a:prstDash val="sysDash"/>
            <a:miter lim="800000"/>
          </a:ln>
          <a:effectLst/>
        </p:spPr>
      </p:cxnSp>
      <p:cxnSp>
        <p:nvCxnSpPr>
          <p:cNvPr id="48" name="Прямая соединительная линия 47"/>
          <p:cNvCxnSpPr/>
          <p:nvPr/>
        </p:nvCxnSpPr>
        <p:spPr>
          <a:xfrm>
            <a:off x="3473549" y="2155434"/>
            <a:ext cx="0" cy="1433442"/>
          </a:xfrm>
          <a:prstGeom prst="line">
            <a:avLst/>
          </a:prstGeom>
          <a:noFill/>
          <a:ln w="19050" cap="flat" cmpd="sng" algn="ctr">
            <a:solidFill>
              <a:srgbClr val="5B9BD5"/>
            </a:solidFill>
            <a:prstDash val="sysDash"/>
            <a:miter lim="800000"/>
          </a:ln>
          <a:effectLst/>
        </p:spPr>
      </p:cxnSp>
      <p:cxnSp>
        <p:nvCxnSpPr>
          <p:cNvPr id="47" name="Прямая соединительная линия 46"/>
          <p:cNvCxnSpPr/>
          <p:nvPr/>
        </p:nvCxnSpPr>
        <p:spPr>
          <a:xfrm>
            <a:off x="668893" y="2155434"/>
            <a:ext cx="0" cy="1433442"/>
          </a:xfrm>
          <a:prstGeom prst="line">
            <a:avLst/>
          </a:prstGeom>
          <a:noFill/>
          <a:ln w="19050" cap="flat" cmpd="sng" algn="ctr">
            <a:solidFill>
              <a:srgbClr val="5B9BD5"/>
            </a:solidFill>
            <a:prstDash val="sysDash"/>
            <a:miter lim="800000"/>
          </a:ln>
          <a:effectLst/>
        </p:spPr>
      </p:cxnSp>
      <p:sp>
        <p:nvSpPr>
          <p:cNvPr id="4" name="Прямоугольник 3"/>
          <p:cNvSpPr/>
          <p:nvPr/>
        </p:nvSpPr>
        <p:spPr>
          <a:xfrm>
            <a:off x="915285" y="1175606"/>
            <a:ext cx="27656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ru-RU" sz="1200" b="1" dirty="0">
                <a:solidFill>
                  <a:srgbClr val="254061"/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Внедрение  программ  </a:t>
            </a:r>
            <a:r>
              <a:rPr lang="ru-RU" sz="1200" b="1" dirty="0" err="1">
                <a:solidFill>
                  <a:srgbClr val="254061"/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предпрофильного</a:t>
            </a:r>
            <a:r>
              <a:rPr lang="ru-RU" sz="1200" b="1" dirty="0">
                <a:solidFill>
                  <a:srgbClr val="254061"/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br>
              <a:rPr lang="ru-RU" sz="1200" b="1" dirty="0">
                <a:solidFill>
                  <a:srgbClr val="254061"/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200" b="1" dirty="0">
                <a:solidFill>
                  <a:srgbClr val="254061"/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и профильного обучения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690594" y="1827191"/>
            <a:ext cx="29640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914400">
              <a:buFont typeface="Arial" panose="020B0604020202020204" pitchFamily="34" charset="0"/>
              <a:buChar char="•"/>
              <a:defRPr/>
            </a:pPr>
            <a:r>
              <a:rPr lang="ru-RU" sz="1200" b="1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1051</a:t>
            </a:r>
            <a:r>
              <a:rPr lang="ru-RU" sz="1200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 профильный класс </a:t>
            </a:r>
            <a:r>
              <a:rPr lang="ru-RU" sz="1200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– </a:t>
            </a:r>
            <a:br>
              <a:rPr lang="ru-RU" sz="1200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200" b="1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13,5</a:t>
            </a:r>
            <a:r>
              <a:rPr lang="ru-RU" sz="1200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 тыс. чел. </a:t>
            </a:r>
          </a:p>
          <a:p>
            <a:pPr marL="171450" indent="-171450" defTabSz="914400">
              <a:buFont typeface="Arial" panose="020B0604020202020204" pitchFamily="34" charset="0"/>
              <a:buChar char="•"/>
              <a:defRPr/>
            </a:pPr>
            <a:r>
              <a:rPr lang="ru-RU" sz="1200" b="1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62 </a:t>
            </a:r>
            <a:r>
              <a:rPr lang="ru-RU" sz="1200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школы-партнера </a:t>
            </a:r>
            <a:endParaRPr lang="ru-RU" sz="1200" dirty="0" smtClean="0">
              <a:solidFill>
                <a:srgbClr val="4F81BD">
                  <a:lumMod val="50000"/>
                </a:srgbClr>
              </a:solidFill>
              <a:latin typeface="Arial 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defTabSz="914400">
              <a:defRPr/>
            </a:pPr>
            <a:r>
              <a:rPr lang="ru-RU" sz="1200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200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   «</a:t>
            </a:r>
            <a:r>
              <a:rPr lang="ru-RU" sz="1200" dirty="0" err="1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Кванториум</a:t>
            </a:r>
            <a:r>
              <a:rPr lang="ru-RU" sz="1200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» </a:t>
            </a:r>
            <a:r>
              <a:rPr lang="ru-RU" sz="1200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– </a:t>
            </a:r>
            <a:r>
              <a:rPr lang="ru-RU" sz="1200" b="1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3,9 </a:t>
            </a:r>
            <a:r>
              <a:rPr lang="ru-RU" sz="1200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тыс. чел. 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868436" y="4080214"/>
            <a:ext cx="2777068" cy="807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ru-RU" sz="1200" b="1" dirty="0">
                <a:solidFill>
                  <a:srgbClr val="254061"/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Сетевой проект </a:t>
            </a:r>
            <a:br>
              <a:rPr lang="ru-RU" sz="1200" b="1" dirty="0">
                <a:solidFill>
                  <a:srgbClr val="254061"/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200" b="1" dirty="0">
                <a:solidFill>
                  <a:srgbClr val="254061"/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по робототехнике (</a:t>
            </a:r>
            <a:r>
              <a:rPr lang="ru-RU" sz="1200" b="1" dirty="0" err="1">
                <a:solidFill>
                  <a:srgbClr val="254061"/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РобоЛАБ</a:t>
            </a:r>
            <a:r>
              <a:rPr lang="ru-RU" sz="1200" b="1" dirty="0">
                <a:solidFill>
                  <a:srgbClr val="254061"/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) </a:t>
            </a:r>
            <a:br>
              <a:rPr lang="ru-RU" sz="1200" b="1" dirty="0">
                <a:solidFill>
                  <a:srgbClr val="254061"/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200" b="1" dirty="0">
                <a:solidFill>
                  <a:srgbClr val="254061"/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и программированию (</a:t>
            </a:r>
            <a:r>
              <a:rPr lang="ru-RU" sz="1200" b="1" dirty="0" err="1">
                <a:solidFill>
                  <a:srgbClr val="254061"/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АйтиЛАБ</a:t>
            </a:r>
            <a:r>
              <a:rPr lang="ru-RU" sz="1050" b="1" dirty="0" smtClean="0">
                <a:solidFill>
                  <a:srgbClr val="25406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defTabSz="914400">
              <a:defRPr/>
            </a:pPr>
            <a:endParaRPr lang="ru-RU" sz="1050" b="1" dirty="0">
              <a:solidFill>
                <a:srgbClr val="25406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683064" y="4678325"/>
            <a:ext cx="2997410" cy="807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defTabSz="914400">
              <a:buFont typeface="Arial" panose="020B0604020202020204" pitchFamily="34" charset="0"/>
              <a:buChar char="•"/>
              <a:defRPr/>
            </a:pPr>
            <a:endParaRPr lang="ru-RU" sz="1200" b="1" dirty="0" smtClean="0">
              <a:solidFill>
                <a:srgbClr val="4F81BD">
                  <a:lumMod val="50000"/>
                </a:srgbClr>
              </a:solidFill>
              <a:latin typeface="Arial 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lvl="0" indent="-171450" defTabSz="914400">
              <a:buFont typeface="Arial" panose="020B0604020202020204" pitchFamily="34" charset="0"/>
              <a:buChar char="•"/>
              <a:defRPr/>
            </a:pPr>
            <a:r>
              <a:rPr lang="ru-RU" sz="1200" b="1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71</a:t>
            </a:r>
            <a:r>
              <a:rPr lang="ru-RU" sz="1200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200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класс в сети классов «</a:t>
            </a:r>
            <a:r>
              <a:rPr lang="ru-RU" sz="1200" dirty="0" err="1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РобоЛаб</a:t>
            </a:r>
            <a:r>
              <a:rPr lang="ru-RU" sz="1200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» и «</a:t>
            </a:r>
            <a:r>
              <a:rPr lang="ru-RU" sz="1200" dirty="0" err="1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АйТиЛаб</a:t>
            </a:r>
            <a:r>
              <a:rPr lang="ru-RU" sz="1200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» – более</a:t>
            </a:r>
            <a:r>
              <a:rPr lang="ru-RU" sz="1200" b="1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200" b="1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1,5</a:t>
            </a:r>
            <a:r>
              <a:rPr lang="ru-RU" sz="1200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 тыс. чел. </a:t>
            </a:r>
          </a:p>
          <a:p>
            <a:pPr marL="171450" indent="-171450" defTabSz="914400">
              <a:buFont typeface="Arial" panose="020B0604020202020204" pitchFamily="34" charset="0"/>
              <a:buChar char="•"/>
              <a:defRPr/>
            </a:pPr>
            <a:endParaRPr lang="ru-RU" sz="1050" dirty="0">
              <a:solidFill>
                <a:srgbClr val="4F81B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681973" y="1154178"/>
            <a:ext cx="28366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ru-RU" sz="1200" b="1" dirty="0">
                <a:solidFill>
                  <a:srgbClr val="254061"/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Реализация проекта корпоративного взаимодействия «Школа-ВУЗ-Предприятие»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473549" y="1855270"/>
            <a:ext cx="3296905" cy="1731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914400">
              <a:buFont typeface="Arial" panose="020B0604020202020204" pitchFamily="34" charset="0"/>
              <a:buChar char="•"/>
              <a:defRPr/>
            </a:pPr>
            <a:r>
              <a:rPr lang="ru-RU" sz="1200" b="1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12</a:t>
            </a:r>
            <a:r>
              <a:rPr lang="ru-RU" sz="1200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 корпоративных классов – </a:t>
            </a:r>
            <a:r>
              <a:rPr lang="ru-RU" sz="1200" b="1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329</a:t>
            </a:r>
            <a:r>
              <a:rPr lang="ru-RU" sz="1200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 чел. (Роснефть, </a:t>
            </a:r>
            <a:r>
              <a:rPr lang="ru-RU" sz="1200" dirty="0" err="1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Сибур</a:t>
            </a:r>
            <a:r>
              <a:rPr lang="ru-RU" sz="1200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, НОВАТЭК, Мостострой-11</a:t>
            </a:r>
            <a:r>
              <a:rPr lang="ru-RU" sz="1200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171450" indent="-171450" defTabSz="914400">
              <a:buFont typeface="Arial" panose="020B0604020202020204" pitchFamily="34" charset="0"/>
              <a:buChar char="•"/>
              <a:defRPr/>
            </a:pPr>
            <a:r>
              <a:rPr lang="ru-RU" sz="1200" b="1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25 </a:t>
            </a:r>
            <a:r>
              <a:rPr lang="ru-RU" sz="1200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школ-партнеров агропромышленного комплекса </a:t>
            </a:r>
            <a:r>
              <a:rPr lang="ru-RU" sz="1200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области </a:t>
            </a:r>
          </a:p>
          <a:p>
            <a:pPr marL="171450" indent="-171450" defTabSz="914400">
              <a:buFont typeface="Arial" panose="020B0604020202020204" pitchFamily="34" charset="0"/>
              <a:buChar char="•"/>
              <a:defRPr/>
            </a:pPr>
            <a:r>
              <a:rPr lang="ru-RU" sz="1200" b="1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72 </a:t>
            </a:r>
            <a:r>
              <a:rPr lang="ru-RU" sz="1200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агротехнологических класса (</a:t>
            </a:r>
            <a:r>
              <a:rPr lang="ru-RU" sz="1200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Аграрный университет Северного Зауралья, </a:t>
            </a:r>
            <a:r>
              <a:rPr lang="ru-RU" sz="1200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ПОО, агропредприятия</a:t>
            </a:r>
            <a:r>
              <a:rPr lang="ru-RU" sz="1200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defTabSz="914400">
              <a:defRPr/>
            </a:pPr>
            <a:endParaRPr lang="ru-RU" sz="1050" dirty="0">
              <a:solidFill>
                <a:srgbClr val="4F81BD">
                  <a:lumMod val="5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762760" y="4109523"/>
            <a:ext cx="2305382" cy="807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ru-RU" sz="1200" b="1" dirty="0">
                <a:solidFill>
                  <a:srgbClr val="254061"/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Участие школьников  </a:t>
            </a:r>
            <a:br>
              <a:rPr lang="ru-RU" sz="1200" b="1" dirty="0">
                <a:solidFill>
                  <a:srgbClr val="254061"/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200" b="1" dirty="0">
                <a:solidFill>
                  <a:srgbClr val="254061"/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в федеральных проектах по профориентации</a:t>
            </a:r>
          </a:p>
          <a:p>
            <a:pPr defTabSz="914400">
              <a:defRPr/>
            </a:pPr>
            <a:endParaRPr lang="ru-RU" sz="1050" b="1" dirty="0">
              <a:solidFill>
                <a:srgbClr val="25406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590831" y="4823153"/>
            <a:ext cx="32770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914400">
              <a:buFont typeface="Arial" panose="020B0604020202020204" pitchFamily="34" charset="0"/>
              <a:buChar char="•"/>
              <a:defRPr/>
            </a:pPr>
            <a:r>
              <a:rPr lang="ru-RU" sz="1200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«Билет в будущее» </a:t>
            </a:r>
            <a:r>
              <a:rPr lang="ru-RU" sz="1200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– </a:t>
            </a:r>
            <a:r>
              <a:rPr lang="ru-RU" sz="1200" b="1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26,1 </a:t>
            </a:r>
            <a:r>
              <a:rPr lang="ru-RU" sz="1200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тыс. чел. </a:t>
            </a:r>
            <a:r>
              <a:rPr lang="ru-RU" sz="1100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«</a:t>
            </a:r>
            <a:r>
              <a:rPr lang="ru-RU" sz="1200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ПроеКТОриЯ</a:t>
            </a:r>
            <a:r>
              <a:rPr lang="ru-RU" sz="1200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» - </a:t>
            </a:r>
            <a:r>
              <a:rPr lang="ru-RU" sz="1200" b="1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91,8 </a:t>
            </a:r>
            <a:r>
              <a:rPr lang="ru-RU" sz="1200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тыс. чел.</a:t>
            </a:r>
            <a:endParaRPr lang="ru-RU" sz="1100" dirty="0">
              <a:solidFill>
                <a:srgbClr val="4F81BD">
                  <a:lumMod val="50000"/>
                </a:srgbClr>
              </a:solidFill>
              <a:latin typeface="Arial 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6770454" y="2196240"/>
            <a:ext cx="0" cy="1433442"/>
          </a:xfrm>
          <a:prstGeom prst="line">
            <a:avLst/>
          </a:prstGeom>
          <a:noFill/>
          <a:ln w="19050" cap="flat" cmpd="sng" algn="ctr">
            <a:solidFill>
              <a:srgbClr val="5B9BD5"/>
            </a:solidFill>
            <a:prstDash val="sysDash"/>
            <a:miter lim="800000"/>
          </a:ln>
          <a:effectLst/>
        </p:spPr>
      </p:cxnSp>
      <p:sp>
        <p:nvSpPr>
          <p:cNvPr id="51" name="Прямоугольник 50"/>
          <p:cNvSpPr/>
          <p:nvPr/>
        </p:nvSpPr>
        <p:spPr>
          <a:xfrm>
            <a:off x="6867843" y="1192586"/>
            <a:ext cx="2741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ru-RU" sz="1200" b="1" dirty="0">
                <a:solidFill>
                  <a:srgbClr val="254061"/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Реализация отдельных предметов на базе предприятий реального сектора экономики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6744745" y="1855270"/>
            <a:ext cx="29878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914400">
              <a:buFont typeface="Arial" panose="020B0604020202020204" pitchFamily="34" charset="0"/>
              <a:buChar char="•"/>
              <a:defRPr/>
            </a:pPr>
            <a:r>
              <a:rPr lang="ru-RU" sz="1200" b="1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46</a:t>
            </a:r>
            <a:r>
              <a:rPr lang="ru-RU" sz="1200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 школ, </a:t>
            </a:r>
            <a:r>
              <a:rPr lang="ru-RU" sz="1200" b="1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79</a:t>
            </a:r>
            <a:r>
              <a:rPr lang="ru-RU" sz="1200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 предприятий-партнеров</a:t>
            </a:r>
          </a:p>
          <a:p>
            <a:pPr marL="171450" indent="-171450" defTabSz="914400">
              <a:buFont typeface="Arial" panose="020B0604020202020204" pitchFamily="34" charset="0"/>
              <a:buChar char="•"/>
              <a:defRPr/>
            </a:pPr>
            <a:r>
              <a:rPr lang="ru-RU" sz="1200" b="1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28</a:t>
            </a:r>
            <a:r>
              <a:rPr lang="ru-RU" sz="1200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 Центров цифрового и гуманитарного профилей </a:t>
            </a:r>
            <a:br>
              <a:rPr lang="ru-RU" sz="1200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200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«Точка роста» </a:t>
            </a:r>
            <a:r>
              <a:rPr lang="ru-RU" sz="1200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– </a:t>
            </a:r>
            <a:r>
              <a:rPr lang="ru-RU" sz="1200" b="1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9,2</a:t>
            </a:r>
            <a:r>
              <a:rPr lang="ru-RU" sz="1200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200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тыс. чел.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6954042" y="4136043"/>
            <a:ext cx="26554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ru-RU" sz="1200" b="1" dirty="0">
                <a:solidFill>
                  <a:srgbClr val="254061"/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Профессиональное обучение  школьников </a:t>
            </a:r>
          </a:p>
          <a:p>
            <a:pPr defTabSz="914400">
              <a:defRPr/>
            </a:pPr>
            <a:r>
              <a:rPr lang="ru-RU" sz="1200" b="1" dirty="0">
                <a:solidFill>
                  <a:srgbClr val="254061"/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«Первая профессия»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6954042" y="4759116"/>
            <a:ext cx="27608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defTabSz="914400">
              <a:buFont typeface="Arial" panose="020B0604020202020204" pitchFamily="34" charset="0"/>
              <a:buChar char="•"/>
              <a:defRPr/>
            </a:pPr>
            <a:r>
              <a:rPr lang="ru-RU" sz="1200" b="1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195</a:t>
            </a:r>
            <a:r>
              <a:rPr lang="ru-RU" sz="1200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200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краткосрочных программ </a:t>
            </a:r>
            <a:r>
              <a:rPr lang="ru-RU" sz="1200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– </a:t>
            </a:r>
            <a:r>
              <a:rPr lang="ru-RU" sz="1200" b="1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21,1</a:t>
            </a:r>
            <a:r>
              <a:rPr lang="ru-RU" sz="1200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200" dirty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тыс. </a:t>
            </a:r>
            <a:r>
              <a:rPr lang="ru-RU" sz="1200" dirty="0" smtClean="0">
                <a:solidFill>
                  <a:srgbClr val="4F81BD">
                    <a:lumMod val="50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чел.</a:t>
            </a:r>
            <a:endParaRPr lang="ru-RU" sz="1200" dirty="0">
              <a:solidFill>
                <a:srgbClr val="4F81BD">
                  <a:lumMod val="50000"/>
                </a:srgbClr>
              </a:solidFill>
              <a:latin typeface="Arial 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4" name="Line 5"/>
          <p:cNvSpPr/>
          <p:nvPr/>
        </p:nvSpPr>
        <p:spPr>
          <a:xfrm flipH="1" flipV="1">
            <a:off x="679744" y="6383383"/>
            <a:ext cx="8717280" cy="0"/>
          </a:xfrm>
          <a:prstGeom prst="line">
            <a:avLst/>
          </a:prstGeom>
          <a:noFill/>
          <a:ln w="3175">
            <a:solidFill>
              <a:schemeClr val="accent1">
                <a:lumMod val="75000"/>
              </a:schemeClr>
            </a:solidFill>
            <a:miter/>
          </a:ln>
          <a:effectLst/>
        </p:spPr>
      </p:sp>
      <p:sp>
        <p:nvSpPr>
          <p:cNvPr id="65" name="Line 5"/>
          <p:cNvSpPr/>
          <p:nvPr/>
        </p:nvSpPr>
        <p:spPr>
          <a:xfrm flipH="1" flipV="1">
            <a:off x="684849" y="4099811"/>
            <a:ext cx="8588318" cy="10863"/>
          </a:xfrm>
          <a:prstGeom prst="line">
            <a:avLst/>
          </a:prstGeom>
          <a:noFill/>
          <a:ln w="19080">
            <a:solidFill>
              <a:srgbClr val="0070C0"/>
            </a:solidFill>
            <a:miter/>
          </a:ln>
          <a:effectLst/>
        </p:spPr>
      </p:sp>
      <p:sp>
        <p:nvSpPr>
          <p:cNvPr id="66" name="Line 5"/>
          <p:cNvSpPr/>
          <p:nvPr/>
        </p:nvSpPr>
        <p:spPr>
          <a:xfrm flipH="1" flipV="1">
            <a:off x="646128" y="1075579"/>
            <a:ext cx="8665519" cy="26074"/>
          </a:xfrm>
          <a:prstGeom prst="line">
            <a:avLst/>
          </a:prstGeom>
          <a:noFill/>
          <a:ln w="19080">
            <a:solidFill>
              <a:srgbClr val="0070C0"/>
            </a:solidFill>
            <a:miter/>
          </a:ln>
          <a:effectLst/>
        </p:spPr>
      </p:sp>
      <p:sp>
        <p:nvSpPr>
          <p:cNvPr id="70" name="Line 5"/>
          <p:cNvSpPr/>
          <p:nvPr/>
        </p:nvSpPr>
        <p:spPr>
          <a:xfrm flipH="1">
            <a:off x="716443" y="716576"/>
            <a:ext cx="8540767" cy="14502"/>
          </a:xfrm>
          <a:prstGeom prst="line">
            <a:avLst/>
          </a:prstGeom>
          <a:noFill/>
          <a:ln w="3175">
            <a:solidFill>
              <a:schemeClr val="accent1">
                <a:lumMod val="75000"/>
              </a:schemeClr>
            </a:solidFill>
            <a:miter/>
          </a:ln>
          <a:effectLst/>
        </p:spPr>
      </p:sp>
      <p:sp>
        <p:nvSpPr>
          <p:cNvPr id="73" name="Line 5"/>
          <p:cNvSpPr/>
          <p:nvPr/>
        </p:nvSpPr>
        <p:spPr>
          <a:xfrm flipH="1">
            <a:off x="716443" y="746022"/>
            <a:ext cx="4543533" cy="11195"/>
          </a:xfrm>
          <a:prstGeom prst="line">
            <a:avLst/>
          </a:prstGeom>
          <a:noFill/>
          <a:ln w="76200">
            <a:solidFill>
              <a:srgbClr val="0070C0"/>
            </a:solidFill>
            <a:miter/>
          </a:ln>
          <a:effectLst/>
        </p:spPr>
      </p:sp>
      <p:sp>
        <p:nvSpPr>
          <p:cNvPr id="74" name="Line 5"/>
          <p:cNvSpPr/>
          <p:nvPr/>
        </p:nvSpPr>
        <p:spPr>
          <a:xfrm flipH="1">
            <a:off x="716444" y="809992"/>
            <a:ext cx="4543533" cy="11195"/>
          </a:xfrm>
          <a:prstGeom prst="line">
            <a:avLst/>
          </a:prstGeom>
          <a:noFill/>
          <a:ln w="76200">
            <a:solidFill>
              <a:srgbClr val="0070C0"/>
            </a:solidFill>
            <a:miter/>
          </a:ln>
          <a:effectLst/>
        </p:spPr>
      </p:sp>
      <p:grpSp>
        <p:nvGrpSpPr>
          <p:cNvPr id="76" name="Группа 5"/>
          <p:cNvGrpSpPr>
            <a:grpSpLocks/>
          </p:cNvGrpSpPr>
          <p:nvPr/>
        </p:nvGrpSpPr>
        <p:grpSpPr bwMode="auto">
          <a:xfrm>
            <a:off x="565408" y="1144725"/>
            <a:ext cx="298450" cy="374650"/>
            <a:chOff x="471601" y="1248841"/>
            <a:chExt cx="298080" cy="375840"/>
          </a:xfrm>
        </p:grpSpPr>
        <p:sp>
          <p:nvSpPr>
            <p:cNvPr id="77" name="CustomShape 6"/>
            <p:cNvSpPr/>
            <p:nvPr/>
          </p:nvSpPr>
          <p:spPr>
            <a:xfrm>
              <a:off x="471601" y="1248841"/>
              <a:ext cx="298080" cy="375840"/>
            </a:xfrm>
            <a:prstGeom prst="ellipse">
              <a:avLst/>
            </a:prstGeom>
            <a:solidFill>
              <a:srgbClr val="FFFFFF"/>
            </a:solidFill>
            <a:ln w="25560">
              <a:solidFill>
                <a:srgbClr val="FFFFFF"/>
              </a:solidFill>
              <a:round/>
            </a:ln>
            <a:effectLst/>
          </p:spPr>
        </p:sp>
        <p:sp>
          <p:nvSpPr>
            <p:cNvPr id="78" name="CustomShape 7"/>
            <p:cNvSpPr/>
            <p:nvPr/>
          </p:nvSpPr>
          <p:spPr>
            <a:xfrm>
              <a:off x="471601" y="1288654"/>
              <a:ext cx="282225" cy="262770"/>
            </a:xfrm>
            <a:custGeom>
              <a:avLst/>
              <a:gdLst/>
              <a:ahLst/>
              <a:cxnLst/>
              <a:rect l="l" t="t" r="r" b="b"/>
              <a:pathLst>
                <a:path w="61" h="60">
                  <a:moveTo>
                    <a:pt x="61" y="4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2" y="7"/>
                    <a:pt x="35" y="4"/>
                    <a:pt x="28" y="4"/>
                  </a:cubicBezTo>
                  <a:cubicBezTo>
                    <a:pt x="12" y="4"/>
                    <a:pt x="0" y="16"/>
                    <a:pt x="0" y="32"/>
                  </a:cubicBezTo>
                  <a:cubicBezTo>
                    <a:pt x="0" y="47"/>
                    <a:pt x="12" y="60"/>
                    <a:pt x="28" y="60"/>
                  </a:cubicBezTo>
                  <a:cubicBezTo>
                    <a:pt x="43" y="60"/>
                    <a:pt x="56" y="47"/>
                    <a:pt x="56" y="32"/>
                  </a:cubicBezTo>
                  <a:cubicBezTo>
                    <a:pt x="56" y="26"/>
                    <a:pt x="54" y="21"/>
                    <a:pt x="51" y="17"/>
                  </a:cubicBezTo>
                  <a:lnTo>
                    <a:pt x="61" y="4"/>
                  </a:lnTo>
                  <a:close/>
                  <a:moveTo>
                    <a:pt x="52" y="32"/>
                  </a:moveTo>
                  <a:cubicBezTo>
                    <a:pt x="52" y="45"/>
                    <a:pt x="41" y="56"/>
                    <a:pt x="28" y="56"/>
                  </a:cubicBezTo>
                  <a:cubicBezTo>
                    <a:pt x="14" y="56"/>
                    <a:pt x="4" y="45"/>
                    <a:pt x="4" y="32"/>
                  </a:cubicBezTo>
                  <a:cubicBezTo>
                    <a:pt x="4" y="19"/>
                    <a:pt x="14" y="8"/>
                    <a:pt x="28" y="8"/>
                  </a:cubicBezTo>
                  <a:cubicBezTo>
                    <a:pt x="34" y="8"/>
                    <a:pt x="40" y="10"/>
                    <a:pt x="44" y="1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51" y="24"/>
                    <a:pt x="52" y="28"/>
                    <a:pt x="52" y="32"/>
                  </a:cubicBezTo>
                  <a:close/>
                </a:path>
              </a:pathLst>
            </a:custGeom>
            <a:solidFill>
              <a:srgbClr val="6C0000"/>
            </a:solidFill>
            <a:ln>
              <a:noFill/>
            </a:ln>
            <a:effectLst/>
          </p:spPr>
        </p:sp>
      </p:grpSp>
      <p:grpSp>
        <p:nvGrpSpPr>
          <p:cNvPr id="79" name="Группа 5"/>
          <p:cNvGrpSpPr>
            <a:grpSpLocks/>
          </p:cNvGrpSpPr>
          <p:nvPr/>
        </p:nvGrpSpPr>
        <p:grpSpPr bwMode="auto">
          <a:xfrm>
            <a:off x="541369" y="4137715"/>
            <a:ext cx="298450" cy="374650"/>
            <a:chOff x="471601" y="1248841"/>
            <a:chExt cx="298080" cy="375840"/>
          </a:xfrm>
        </p:grpSpPr>
        <p:sp>
          <p:nvSpPr>
            <p:cNvPr id="80" name="CustomShape 6"/>
            <p:cNvSpPr/>
            <p:nvPr/>
          </p:nvSpPr>
          <p:spPr>
            <a:xfrm>
              <a:off x="471601" y="1248841"/>
              <a:ext cx="298080" cy="375840"/>
            </a:xfrm>
            <a:prstGeom prst="ellipse">
              <a:avLst/>
            </a:prstGeom>
            <a:solidFill>
              <a:srgbClr val="FFFFFF"/>
            </a:solidFill>
            <a:ln w="25560">
              <a:solidFill>
                <a:srgbClr val="FFFFFF"/>
              </a:solidFill>
              <a:round/>
            </a:ln>
            <a:effectLst/>
          </p:spPr>
        </p:sp>
        <p:sp>
          <p:nvSpPr>
            <p:cNvPr id="81" name="CustomShape 7"/>
            <p:cNvSpPr/>
            <p:nvPr/>
          </p:nvSpPr>
          <p:spPr>
            <a:xfrm>
              <a:off x="471601" y="1288654"/>
              <a:ext cx="282225" cy="262770"/>
            </a:xfrm>
            <a:custGeom>
              <a:avLst/>
              <a:gdLst/>
              <a:ahLst/>
              <a:cxnLst/>
              <a:rect l="l" t="t" r="r" b="b"/>
              <a:pathLst>
                <a:path w="61" h="60">
                  <a:moveTo>
                    <a:pt x="61" y="4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2" y="7"/>
                    <a:pt x="35" y="4"/>
                    <a:pt x="28" y="4"/>
                  </a:cubicBezTo>
                  <a:cubicBezTo>
                    <a:pt x="12" y="4"/>
                    <a:pt x="0" y="16"/>
                    <a:pt x="0" y="32"/>
                  </a:cubicBezTo>
                  <a:cubicBezTo>
                    <a:pt x="0" y="47"/>
                    <a:pt x="12" y="60"/>
                    <a:pt x="28" y="60"/>
                  </a:cubicBezTo>
                  <a:cubicBezTo>
                    <a:pt x="43" y="60"/>
                    <a:pt x="56" y="47"/>
                    <a:pt x="56" y="32"/>
                  </a:cubicBezTo>
                  <a:cubicBezTo>
                    <a:pt x="56" y="26"/>
                    <a:pt x="54" y="21"/>
                    <a:pt x="51" y="17"/>
                  </a:cubicBezTo>
                  <a:lnTo>
                    <a:pt x="61" y="4"/>
                  </a:lnTo>
                  <a:close/>
                  <a:moveTo>
                    <a:pt x="52" y="32"/>
                  </a:moveTo>
                  <a:cubicBezTo>
                    <a:pt x="52" y="45"/>
                    <a:pt x="41" y="56"/>
                    <a:pt x="28" y="56"/>
                  </a:cubicBezTo>
                  <a:cubicBezTo>
                    <a:pt x="14" y="56"/>
                    <a:pt x="4" y="45"/>
                    <a:pt x="4" y="32"/>
                  </a:cubicBezTo>
                  <a:cubicBezTo>
                    <a:pt x="4" y="19"/>
                    <a:pt x="14" y="8"/>
                    <a:pt x="28" y="8"/>
                  </a:cubicBezTo>
                  <a:cubicBezTo>
                    <a:pt x="34" y="8"/>
                    <a:pt x="40" y="10"/>
                    <a:pt x="44" y="1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51" y="24"/>
                    <a:pt x="52" y="28"/>
                    <a:pt x="52" y="32"/>
                  </a:cubicBezTo>
                  <a:close/>
                </a:path>
              </a:pathLst>
            </a:custGeom>
            <a:solidFill>
              <a:srgbClr val="6C0000"/>
            </a:solidFill>
            <a:ln>
              <a:noFill/>
            </a:ln>
            <a:effectLst/>
          </p:spPr>
        </p:sp>
      </p:grpSp>
      <p:grpSp>
        <p:nvGrpSpPr>
          <p:cNvPr id="82" name="Группа 5"/>
          <p:cNvGrpSpPr>
            <a:grpSpLocks/>
          </p:cNvGrpSpPr>
          <p:nvPr/>
        </p:nvGrpSpPr>
        <p:grpSpPr bwMode="auto">
          <a:xfrm>
            <a:off x="3308959" y="1168349"/>
            <a:ext cx="298450" cy="374650"/>
            <a:chOff x="471601" y="1248841"/>
            <a:chExt cx="298080" cy="375840"/>
          </a:xfrm>
        </p:grpSpPr>
        <p:sp>
          <p:nvSpPr>
            <p:cNvPr id="84" name="CustomShape 6"/>
            <p:cNvSpPr/>
            <p:nvPr/>
          </p:nvSpPr>
          <p:spPr>
            <a:xfrm>
              <a:off x="471601" y="1248841"/>
              <a:ext cx="298080" cy="375840"/>
            </a:xfrm>
            <a:prstGeom prst="ellipse">
              <a:avLst/>
            </a:prstGeom>
            <a:solidFill>
              <a:srgbClr val="FFFFFF"/>
            </a:solidFill>
            <a:ln w="25560">
              <a:solidFill>
                <a:srgbClr val="FFFFFF"/>
              </a:solidFill>
              <a:round/>
            </a:ln>
            <a:effectLst/>
          </p:spPr>
        </p:sp>
        <p:sp>
          <p:nvSpPr>
            <p:cNvPr id="85" name="CustomShape 7"/>
            <p:cNvSpPr/>
            <p:nvPr/>
          </p:nvSpPr>
          <p:spPr>
            <a:xfrm>
              <a:off x="471601" y="1288654"/>
              <a:ext cx="282225" cy="262770"/>
            </a:xfrm>
            <a:custGeom>
              <a:avLst/>
              <a:gdLst/>
              <a:ahLst/>
              <a:cxnLst/>
              <a:rect l="l" t="t" r="r" b="b"/>
              <a:pathLst>
                <a:path w="61" h="60">
                  <a:moveTo>
                    <a:pt x="61" y="4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2" y="7"/>
                    <a:pt x="35" y="4"/>
                    <a:pt x="28" y="4"/>
                  </a:cubicBezTo>
                  <a:cubicBezTo>
                    <a:pt x="12" y="4"/>
                    <a:pt x="0" y="16"/>
                    <a:pt x="0" y="32"/>
                  </a:cubicBezTo>
                  <a:cubicBezTo>
                    <a:pt x="0" y="47"/>
                    <a:pt x="12" y="60"/>
                    <a:pt x="28" y="60"/>
                  </a:cubicBezTo>
                  <a:cubicBezTo>
                    <a:pt x="43" y="60"/>
                    <a:pt x="56" y="47"/>
                    <a:pt x="56" y="32"/>
                  </a:cubicBezTo>
                  <a:cubicBezTo>
                    <a:pt x="56" y="26"/>
                    <a:pt x="54" y="21"/>
                    <a:pt x="51" y="17"/>
                  </a:cubicBezTo>
                  <a:lnTo>
                    <a:pt x="61" y="4"/>
                  </a:lnTo>
                  <a:close/>
                  <a:moveTo>
                    <a:pt x="52" y="32"/>
                  </a:moveTo>
                  <a:cubicBezTo>
                    <a:pt x="52" y="45"/>
                    <a:pt x="41" y="56"/>
                    <a:pt x="28" y="56"/>
                  </a:cubicBezTo>
                  <a:cubicBezTo>
                    <a:pt x="14" y="56"/>
                    <a:pt x="4" y="45"/>
                    <a:pt x="4" y="32"/>
                  </a:cubicBezTo>
                  <a:cubicBezTo>
                    <a:pt x="4" y="19"/>
                    <a:pt x="14" y="8"/>
                    <a:pt x="28" y="8"/>
                  </a:cubicBezTo>
                  <a:cubicBezTo>
                    <a:pt x="34" y="8"/>
                    <a:pt x="40" y="10"/>
                    <a:pt x="44" y="1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51" y="24"/>
                    <a:pt x="52" y="28"/>
                    <a:pt x="52" y="32"/>
                  </a:cubicBezTo>
                  <a:close/>
                </a:path>
              </a:pathLst>
            </a:custGeom>
            <a:solidFill>
              <a:srgbClr val="6C0000"/>
            </a:solidFill>
            <a:ln>
              <a:noFill/>
            </a:ln>
            <a:effectLst/>
          </p:spPr>
        </p:sp>
      </p:grpSp>
      <p:grpSp>
        <p:nvGrpSpPr>
          <p:cNvPr id="86" name="Группа 5"/>
          <p:cNvGrpSpPr>
            <a:grpSpLocks/>
          </p:cNvGrpSpPr>
          <p:nvPr/>
        </p:nvGrpSpPr>
        <p:grpSpPr bwMode="auto">
          <a:xfrm>
            <a:off x="3414927" y="4130270"/>
            <a:ext cx="298450" cy="374650"/>
            <a:chOff x="471601" y="1248841"/>
            <a:chExt cx="298080" cy="375840"/>
          </a:xfrm>
        </p:grpSpPr>
        <p:sp>
          <p:nvSpPr>
            <p:cNvPr id="87" name="CustomShape 6"/>
            <p:cNvSpPr/>
            <p:nvPr/>
          </p:nvSpPr>
          <p:spPr>
            <a:xfrm>
              <a:off x="471601" y="1248841"/>
              <a:ext cx="298080" cy="375840"/>
            </a:xfrm>
            <a:prstGeom prst="ellipse">
              <a:avLst/>
            </a:prstGeom>
            <a:solidFill>
              <a:srgbClr val="FFFFFF"/>
            </a:solidFill>
            <a:ln w="25560">
              <a:solidFill>
                <a:srgbClr val="FFFFFF"/>
              </a:solidFill>
              <a:round/>
            </a:ln>
            <a:effectLst/>
          </p:spPr>
        </p:sp>
        <p:sp>
          <p:nvSpPr>
            <p:cNvPr id="88" name="CustomShape 7"/>
            <p:cNvSpPr/>
            <p:nvPr/>
          </p:nvSpPr>
          <p:spPr>
            <a:xfrm>
              <a:off x="471601" y="1288654"/>
              <a:ext cx="282225" cy="262770"/>
            </a:xfrm>
            <a:custGeom>
              <a:avLst/>
              <a:gdLst/>
              <a:ahLst/>
              <a:cxnLst/>
              <a:rect l="l" t="t" r="r" b="b"/>
              <a:pathLst>
                <a:path w="61" h="60">
                  <a:moveTo>
                    <a:pt x="61" y="4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2" y="7"/>
                    <a:pt x="35" y="4"/>
                    <a:pt x="28" y="4"/>
                  </a:cubicBezTo>
                  <a:cubicBezTo>
                    <a:pt x="12" y="4"/>
                    <a:pt x="0" y="16"/>
                    <a:pt x="0" y="32"/>
                  </a:cubicBezTo>
                  <a:cubicBezTo>
                    <a:pt x="0" y="47"/>
                    <a:pt x="12" y="60"/>
                    <a:pt x="28" y="60"/>
                  </a:cubicBezTo>
                  <a:cubicBezTo>
                    <a:pt x="43" y="60"/>
                    <a:pt x="56" y="47"/>
                    <a:pt x="56" y="32"/>
                  </a:cubicBezTo>
                  <a:cubicBezTo>
                    <a:pt x="56" y="26"/>
                    <a:pt x="54" y="21"/>
                    <a:pt x="51" y="17"/>
                  </a:cubicBezTo>
                  <a:lnTo>
                    <a:pt x="61" y="4"/>
                  </a:lnTo>
                  <a:close/>
                  <a:moveTo>
                    <a:pt x="52" y="32"/>
                  </a:moveTo>
                  <a:cubicBezTo>
                    <a:pt x="52" y="45"/>
                    <a:pt x="41" y="56"/>
                    <a:pt x="28" y="56"/>
                  </a:cubicBezTo>
                  <a:cubicBezTo>
                    <a:pt x="14" y="56"/>
                    <a:pt x="4" y="45"/>
                    <a:pt x="4" y="32"/>
                  </a:cubicBezTo>
                  <a:cubicBezTo>
                    <a:pt x="4" y="19"/>
                    <a:pt x="14" y="8"/>
                    <a:pt x="28" y="8"/>
                  </a:cubicBezTo>
                  <a:cubicBezTo>
                    <a:pt x="34" y="8"/>
                    <a:pt x="40" y="10"/>
                    <a:pt x="44" y="1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51" y="24"/>
                    <a:pt x="52" y="28"/>
                    <a:pt x="52" y="32"/>
                  </a:cubicBezTo>
                  <a:close/>
                </a:path>
              </a:pathLst>
            </a:custGeom>
            <a:solidFill>
              <a:srgbClr val="6C0000"/>
            </a:solidFill>
            <a:ln>
              <a:noFill/>
            </a:ln>
            <a:effectLst/>
          </p:spPr>
        </p:sp>
      </p:grpSp>
      <p:grpSp>
        <p:nvGrpSpPr>
          <p:cNvPr id="89" name="Группа 5"/>
          <p:cNvGrpSpPr>
            <a:grpSpLocks/>
          </p:cNvGrpSpPr>
          <p:nvPr/>
        </p:nvGrpSpPr>
        <p:grpSpPr bwMode="auto">
          <a:xfrm>
            <a:off x="6621229" y="1168349"/>
            <a:ext cx="298450" cy="374650"/>
            <a:chOff x="471601" y="1248841"/>
            <a:chExt cx="298080" cy="375840"/>
          </a:xfrm>
        </p:grpSpPr>
        <p:sp>
          <p:nvSpPr>
            <p:cNvPr id="90" name="CustomShape 6"/>
            <p:cNvSpPr/>
            <p:nvPr/>
          </p:nvSpPr>
          <p:spPr>
            <a:xfrm>
              <a:off x="471601" y="1248841"/>
              <a:ext cx="298080" cy="375840"/>
            </a:xfrm>
            <a:prstGeom prst="ellipse">
              <a:avLst/>
            </a:prstGeom>
            <a:solidFill>
              <a:srgbClr val="FFFFFF"/>
            </a:solidFill>
            <a:ln w="25560">
              <a:solidFill>
                <a:srgbClr val="FFFFFF"/>
              </a:solidFill>
              <a:round/>
            </a:ln>
            <a:effectLst/>
          </p:spPr>
        </p:sp>
        <p:sp>
          <p:nvSpPr>
            <p:cNvPr id="91" name="CustomShape 7"/>
            <p:cNvSpPr/>
            <p:nvPr/>
          </p:nvSpPr>
          <p:spPr>
            <a:xfrm>
              <a:off x="471601" y="1288654"/>
              <a:ext cx="282225" cy="262770"/>
            </a:xfrm>
            <a:custGeom>
              <a:avLst/>
              <a:gdLst/>
              <a:ahLst/>
              <a:cxnLst/>
              <a:rect l="l" t="t" r="r" b="b"/>
              <a:pathLst>
                <a:path w="61" h="60">
                  <a:moveTo>
                    <a:pt x="61" y="4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2" y="7"/>
                    <a:pt x="35" y="4"/>
                    <a:pt x="28" y="4"/>
                  </a:cubicBezTo>
                  <a:cubicBezTo>
                    <a:pt x="12" y="4"/>
                    <a:pt x="0" y="16"/>
                    <a:pt x="0" y="32"/>
                  </a:cubicBezTo>
                  <a:cubicBezTo>
                    <a:pt x="0" y="47"/>
                    <a:pt x="12" y="60"/>
                    <a:pt x="28" y="60"/>
                  </a:cubicBezTo>
                  <a:cubicBezTo>
                    <a:pt x="43" y="60"/>
                    <a:pt x="56" y="47"/>
                    <a:pt x="56" y="32"/>
                  </a:cubicBezTo>
                  <a:cubicBezTo>
                    <a:pt x="56" y="26"/>
                    <a:pt x="54" y="21"/>
                    <a:pt x="51" y="17"/>
                  </a:cubicBezTo>
                  <a:lnTo>
                    <a:pt x="61" y="4"/>
                  </a:lnTo>
                  <a:close/>
                  <a:moveTo>
                    <a:pt x="52" y="32"/>
                  </a:moveTo>
                  <a:cubicBezTo>
                    <a:pt x="52" y="45"/>
                    <a:pt x="41" y="56"/>
                    <a:pt x="28" y="56"/>
                  </a:cubicBezTo>
                  <a:cubicBezTo>
                    <a:pt x="14" y="56"/>
                    <a:pt x="4" y="45"/>
                    <a:pt x="4" y="32"/>
                  </a:cubicBezTo>
                  <a:cubicBezTo>
                    <a:pt x="4" y="19"/>
                    <a:pt x="14" y="8"/>
                    <a:pt x="28" y="8"/>
                  </a:cubicBezTo>
                  <a:cubicBezTo>
                    <a:pt x="34" y="8"/>
                    <a:pt x="40" y="10"/>
                    <a:pt x="44" y="1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51" y="24"/>
                    <a:pt x="52" y="28"/>
                    <a:pt x="52" y="32"/>
                  </a:cubicBezTo>
                  <a:close/>
                </a:path>
              </a:pathLst>
            </a:custGeom>
            <a:solidFill>
              <a:srgbClr val="6C0000"/>
            </a:solidFill>
            <a:ln>
              <a:noFill/>
            </a:ln>
            <a:effectLst/>
          </p:spPr>
        </p:sp>
      </p:grpSp>
      <p:grpSp>
        <p:nvGrpSpPr>
          <p:cNvPr id="92" name="Группа 5"/>
          <p:cNvGrpSpPr>
            <a:grpSpLocks/>
          </p:cNvGrpSpPr>
          <p:nvPr/>
        </p:nvGrpSpPr>
        <p:grpSpPr bwMode="auto">
          <a:xfrm>
            <a:off x="6655592" y="4156864"/>
            <a:ext cx="298450" cy="374650"/>
            <a:chOff x="471601" y="1248841"/>
            <a:chExt cx="298080" cy="375840"/>
          </a:xfrm>
        </p:grpSpPr>
        <p:sp>
          <p:nvSpPr>
            <p:cNvPr id="93" name="CustomShape 6"/>
            <p:cNvSpPr/>
            <p:nvPr/>
          </p:nvSpPr>
          <p:spPr>
            <a:xfrm>
              <a:off x="471601" y="1248841"/>
              <a:ext cx="298080" cy="375840"/>
            </a:xfrm>
            <a:prstGeom prst="ellipse">
              <a:avLst/>
            </a:prstGeom>
            <a:solidFill>
              <a:srgbClr val="FFFFFF"/>
            </a:solidFill>
            <a:ln w="25560">
              <a:solidFill>
                <a:srgbClr val="FFFFFF"/>
              </a:solidFill>
              <a:round/>
            </a:ln>
            <a:effectLst/>
          </p:spPr>
        </p:sp>
        <p:sp>
          <p:nvSpPr>
            <p:cNvPr id="94" name="CustomShape 7"/>
            <p:cNvSpPr/>
            <p:nvPr/>
          </p:nvSpPr>
          <p:spPr>
            <a:xfrm>
              <a:off x="471601" y="1288654"/>
              <a:ext cx="282225" cy="262770"/>
            </a:xfrm>
            <a:custGeom>
              <a:avLst/>
              <a:gdLst/>
              <a:ahLst/>
              <a:cxnLst/>
              <a:rect l="l" t="t" r="r" b="b"/>
              <a:pathLst>
                <a:path w="61" h="60">
                  <a:moveTo>
                    <a:pt x="61" y="4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2" y="7"/>
                    <a:pt x="35" y="4"/>
                    <a:pt x="28" y="4"/>
                  </a:cubicBezTo>
                  <a:cubicBezTo>
                    <a:pt x="12" y="4"/>
                    <a:pt x="0" y="16"/>
                    <a:pt x="0" y="32"/>
                  </a:cubicBezTo>
                  <a:cubicBezTo>
                    <a:pt x="0" y="47"/>
                    <a:pt x="12" y="60"/>
                    <a:pt x="28" y="60"/>
                  </a:cubicBezTo>
                  <a:cubicBezTo>
                    <a:pt x="43" y="60"/>
                    <a:pt x="56" y="47"/>
                    <a:pt x="56" y="32"/>
                  </a:cubicBezTo>
                  <a:cubicBezTo>
                    <a:pt x="56" y="26"/>
                    <a:pt x="54" y="21"/>
                    <a:pt x="51" y="17"/>
                  </a:cubicBezTo>
                  <a:lnTo>
                    <a:pt x="61" y="4"/>
                  </a:lnTo>
                  <a:close/>
                  <a:moveTo>
                    <a:pt x="52" y="32"/>
                  </a:moveTo>
                  <a:cubicBezTo>
                    <a:pt x="52" y="45"/>
                    <a:pt x="41" y="56"/>
                    <a:pt x="28" y="56"/>
                  </a:cubicBezTo>
                  <a:cubicBezTo>
                    <a:pt x="14" y="56"/>
                    <a:pt x="4" y="45"/>
                    <a:pt x="4" y="32"/>
                  </a:cubicBezTo>
                  <a:cubicBezTo>
                    <a:pt x="4" y="19"/>
                    <a:pt x="14" y="8"/>
                    <a:pt x="28" y="8"/>
                  </a:cubicBezTo>
                  <a:cubicBezTo>
                    <a:pt x="34" y="8"/>
                    <a:pt x="40" y="10"/>
                    <a:pt x="44" y="1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51" y="24"/>
                    <a:pt x="52" y="28"/>
                    <a:pt x="52" y="32"/>
                  </a:cubicBezTo>
                  <a:close/>
                </a:path>
              </a:pathLst>
            </a:custGeom>
            <a:solidFill>
              <a:srgbClr val="6C0000"/>
            </a:solidFill>
            <a:ln>
              <a:noFill/>
            </a:ln>
            <a:effectLst/>
          </p:spPr>
        </p:sp>
      </p:grpSp>
      <p:sp>
        <p:nvSpPr>
          <p:cNvPr id="2" name="Прямоугольник 1"/>
          <p:cNvSpPr/>
          <p:nvPr/>
        </p:nvSpPr>
        <p:spPr>
          <a:xfrm>
            <a:off x="396730" y="173756"/>
            <a:ext cx="93318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"/>
              </a:rPr>
              <a:t>Комплекс профориентационных мероприятий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498151" y="6473870"/>
            <a:ext cx="25519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altLang="ru-RU" sz="1000" dirty="0" smtClean="0">
                <a:solidFill>
                  <a:srgbClr val="7F8FA9">
                    <a:lumMod val="75000"/>
                  </a:srgbClr>
                </a:solidFill>
                <a:latin typeface="Arial"/>
                <a:cs typeface="Arial" charset="0"/>
              </a:rPr>
              <a:t>3</a:t>
            </a:r>
            <a:endParaRPr lang="ru-RU" altLang="ru-RU" sz="1000" dirty="0">
              <a:solidFill>
                <a:srgbClr val="7F8FA9">
                  <a:lumMod val="75000"/>
                </a:srgbClr>
              </a:solidFill>
              <a:latin typeface="Arial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04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5795" y="218573"/>
            <a:ext cx="96979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"/>
              </a:rPr>
              <a:t>Мониторинг выпускников общеобразовательных организаций в 2022 году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ACCBF9">
                  <a:lumMod val="25000"/>
                </a:srgbClr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538540" y="6555377"/>
            <a:ext cx="25519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8FA9">
                    <a:lumMod val="75000"/>
                  </a:srgbClr>
                </a:solidFill>
                <a:effectLst/>
                <a:uLnTx/>
                <a:uFillTx/>
                <a:latin typeface="Arial"/>
                <a:cs typeface="Arial" charset="0"/>
              </a:rPr>
              <a:t>4</a:t>
            </a:r>
            <a:endParaRPr kumimoji="0" lang="ru-RU" altLang="ru-RU" sz="1000" b="0" i="0" u="none" strike="noStrike" kern="1200" cap="none" spc="0" normalizeH="0" baseline="0" noProof="0" dirty="0">
              <a:ln>
                <a:noFill/>
              </a:ln>
              <a:solidFill>
                <a:srgbClr val="7F8FA9">
                  <a:lumMod val="75000"/>
                </a:srgbClr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/>
          <a:srcRect l="52377" t="42247" r="17913" b="16040"/>
          <a:stretch/>
        </p:blipFill>
        <p:spPr>
          <a:xfrm>
            <a:off x="2734322" y="1118839"/>
            <a:ext cx="4464545" cy="3525891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8865677"/>
              </p:ext>
            </p:extLst>
          </p:nvPr>
        </p:nvGraphicFramePr>
        <p:xfrm>
          <a:off x="196895" y="4745327"/>
          <a:ext cx="9596846" cy="1478403"/>
        </p:xfrm>
        <a:graphic>
          <a:graphicData uri="http://schemas.openxmlformats.org/drawingml/2006/table">
            <a:tbl>
              <a:tblPr firstRow="1" firstCol="1" bandRow="1"/>
              <a:tblGrid>
                <a:gridCol w="1072612">
                  <a:extLst>
                    <a:ext uri="{9D8B030D-6E8A-4147-A177-3AD203B41FA5}">
                      <a16:colId xmlns:a16="http://schemas.microsoft.com/office/drawing/2014/main" val="1157195165"/>
                    </a:ext>
                  </a:extLst>
                </a:gridCol>
                <a:gridCol w="1127464">
                  <a:extLst>
                    <a:ext uri="{9D8B030D-6E8A-4147-A177-3AD203B41FA5}">
                      <a16:colId xmlns:a16="http://schemas.microsoft.com/office/drawing/2014/main" val="1169554274"/>
                    </a:ext>
                  </a:extLst>
                </a:gridCol>
                <a:gridCol w="1016888">
                  <a:extLst>
                    <a:ext uri="{9D8B030D-6E8A-4147-A177-3AD203B41FA5}">
                      <a16:colId xmlns:a16="http://schemas.microsoft.com/office/drawing/2014/main" val="2572611981"/>
                    </a:ext>
                  </a:extLst>
                </a:gridCol>
                <a:gridCol w="882386">
                  <a:extLst>
                    <a:ext uri="{9D8B030D-6E8A-4147-A177-3AD203B41FA5}">
                      <a16:colId xmlns:a16="http://schemas.microsoft.com/office/drawing/2014/main" val="3649795100"/>
                    </a:ext>
                  </a:extLst>
                </a:gridCol>
                <a:gridCol w="984626">
                  <a:extLst>
                    <a:ext uri="{9D8B030D-6E8A-4147-A177-3AD203B41FA5}">
                      <a16:colId xmlns:a16="http://schemas.microsoft.com/office/drawing/2014/main" val="330154066"/>
                    </a:ext>
                  </a:extLst>
                </a:gridCol>
                <a:gridCol w="849826">
                  <a:extLst>
                    <a:ext uri="{9D8B030D-6E8A-4147-A177-3AD203B41FA5}">
                      <a16:colId xmlns:a16="http://schemas.microsoft.com/office/drawing/2014/main" val="353617665"/>
                    </a:ext>
                  </a:extLst>
                </a:gridCol>
                <a:gridCol w="957276">
                  <a:extLst>
                    <a:ext uri="{9D8B030D-6E8A-4147-A177-3AD203B41FA5}">
                      <a16:colId xmlns:a16="http://schemas.microsoft.com/office/drawing/2014/main" val="616672249"/>
                    </a:ext>
                  </a:extLst>
                </a:gridCol>
                <a:gridCol w="849826">
                  <a:extLst>
                    <a:ext uri="{9D8B030D-6E8A-4147-A177-3AD203B41FA5}">
                      <a16:colId xmlns:a16="http://schemas.microsoft.com/office/drawing/2014/main" val="2734907994"/>
                    </a:ext>
                  </a:extLst>
                </a:gridCol>
                <a:gridCol w="849826">
                  <a:extLst>
                    <a:ext uri="{9D8B030D-6E8A-4147-A177-3AD203B41FA5}">
                      <a16:colId xmlns:a16="http://schemas.microsoft.com/office/drawing/2014/main" val="2163708785"/>
                    </a:ext>
                  </a:extLst>
                </a:gridCol>
                <a:gridCol w="1006116">
                  <a:extLst>
                    <a:ext uri="{9D8B030D-6E8A-4147-A177-3AD203B41FA5}">
                      <a16:colId xmlns:a16="http://schemas.microsoft.com/office/drawing/2014/main" val="1947047121"/>
                    </a:ext>
                  </a:extLst>
                </a:gridCol>
              </a:tblGrid>
              <a:tr h="9500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Доля </a:t>
                      </a:r>
                      <a:r>
                        <a:rPr lang="ru-RU" sz="8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выбравших </a:t>
                      </a:r>
                      <a:r>
                        <a:rPr lang="ru-RU" sz="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сдачи ГИА </a:t>
                      </a:r>
                      <a:r>
                        <a:rPr lang="ru-RU" sz="8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учебные </a:t>
                      </a:r>
                      <a:r>
                        <a:rPr lang="ru-RU" sz="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предметы, изучавшиеся на профильном уровне</a:t>
                      </a:r>
                      <a:endParaRPr lang="ru-RU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36" marR="653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Доля выпускников 11-х </a:t>
                      </a:r>
                      <a:r>
                        <a:rPr lang="ru-RU" sz="800" b="1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lang="ru-RU" sz="8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., </a:t>
                      </a:r>
                      <a:r>
                        <a:rPr lang="ru-RU" sz="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продолживших обучение в ПОО, ОО ВО в соответствии с профилем обучения</a:t>
                      </a:r>
                      <a:endParaRPr lang="ru-RU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36" marR="653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Доля </a:t>
                      </a:r>
                      <a:r>
                        <a:rPr lang="ru-RU" sz="8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выбравших </a:t>
                      </a:r>
                      <a:r>
                        <a:rPr lang="ru-RU" sz="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сдачи ГИА </a:t>
                      </a:r>
                      <a:r>
                        <a:rPr lang="ru-RU" sz="8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учебные </a:t>
                      </a:r>
                      <a:r>
                        <a:rPr lang="ru-RU" sz="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предметы, изучавшиеся на углубленном уровне</a:t>
                      </a:r>
                      <a:endParaRPr lang="ru-RU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36" marR="653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Доля </a:t>
                      </a:r>
                      <a:r>
                        <a:rPr lang="ru-RU" sz="8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поступивших </a:t>
                      </a:r>
                      <a:r>
                        <a:rPr lang="ru-RU" sz="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ОО ВО в соответствии с выбранным профилем обучения</a:t>
                      </a:r>
                      <a:endParaRPr lang="ru-RU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36" marR="653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Доля </a:t>
                      </a:r>
                      <a:r>
                        <a:rPr lang="ru-RU" sz="8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выбравших </a:t>
                      </a:r>
                      <a:r>
                        <a:rPr lang="ru-RU" sz="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предметы ЕГЭ для поступления на технические специальности</a:t>
                      </a:r>
                      <a:endParaRPr lang="ru-RU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36" marR="653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Доля </a:t>
                      </a:r>
                      <a:r>
                        <a:rPr lang="ru-RU" sz="8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поступивших </a:t>
                      </a:r>
                      <a:r>
                        <a:rPr lang="ru-RU" sz="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ОО ВО</a:t>
                      </a:r>
                      <a:endParaRPr lang="ru-RU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36" marR="653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Доля </a:t>
                      </a:r>
                      <a:r>
                        <a:rPr lang="ru-RU" sz="8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поступивших </a:t>
                      </a:r>
                      <a:r>
                        <a:rPr lang="ru-RU" sz="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планируемый вуз</a:t>
                      </a:r>
                      <a:endParaRPr lang="ru-RU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36" marR="653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Доля </a:t>
                      </a:r>
                      <a:r>
                        <a:rPr lang="ru-RU" sz="8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поступивших </a:t>
                      </a:r>
                      <a:r>
                        <a:rPr lang="ru-RU" sz="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ОО ВО Тюменской области</a:t>
                      </a:r>
                      <a:endParaRPr lang="ru-RU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36" marR="653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Доля выпускников </a:t>
                      </a:r>
                      <a:endParaRPr lang="ru-RU" sz="800" b="1" dirty="0" smtClean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9-х</a:t>
                      </a:r>
                      <a:r>
                        <a:rPr lang="ru-RU" sz="800" b="1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800" b="1" baseline="0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lang="ru-RU" sz="8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поступивших в ПОО </a:t>
                      </a:r>
                      <a:r>
                        <a:rPr lang="ru-RU" sz="8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ТО</a:t>
                      </a:r>
                      <a:endParaRPr lang="ru-RU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36" marR="653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Доля </a:t>
                      </a:r>
                      <a:r>
                        <a:rPr lang="ru-RU" sz="8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выпускников 11-х </a:t>
                      </a:r>
                      <a:r>
                        <a:rPr lang="ru-RU" sz="800" b="1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lang="ru-RU" sz="8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., </a:t>
                      </a:r>
                      <a:r>
                        <a:rPr lang="ru-RU" sz="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поступивших в ПОО </a:t>
                      </a:r>
                      <a:r>
                        <a:rPr lang="ru-RU" sz="800" b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ТО</a:t>
                      </a:r>
                      <a:endParaRPr lang="ru-RU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36" marR="653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2259087"/>
                  </a:ext>
                </a:extLst>
              </a:tr>
              <a:tr h="4349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54%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36" marR="653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52,3%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36" marR="653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B3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37,7%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36" marR="653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36,3%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36" marR="653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38,9%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36" marR="653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47%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36" marR="653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41,7%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36" marR="653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54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42%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36" marR="653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4D0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27,7%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36" marR="653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6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41,9%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36" marR="653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562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09300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736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4261" y="5268686"/>
            <a:ext cx="29150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all" spc="0" normalizeH="0" baseline="0" noProof="0" dirty="0" smtClean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"/>
              </a:rPr>
              <a:t>СИСТЕМА </a:t>
            </a:r>
            <a:r>
              <a:rPr kumimoji="0" lang="ru-RU" sz="1200" b="1" i="0" u="none" strike="noStrike" kern="1200" cap="all" spc="0" normalizeH="0" baseline="0" noProof="0" dirty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"/>
              </a:rPr>
              <a:t>РАБОТЫ </a:t>
            </a:r>
            <a:endParaRPr kumimoji="0" lang="ru-RU" sz="1200" b="1" i="0" u="none" strike="noStrike" kern="1200" cap="all" spc="0" normalizeH="0" baseline="0" noProof="0" dirty="0" smtClean="0">
              <a:ln>
                <a:noFill/>
              </a:ln>
              <a:solidFill>
                <a:srgbClr val="ACCBF9">
                  <a:lumMod val="25000"/>
                </a:srgbClr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all" spc="0" normalizeH="0" baseline="0" noProof="0" dirty="0" smtClean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"/>
              </a:rPr>
              <a:t>по Самоопределению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all" spc="0" normalizeH="0" baseline="0" noProof="0" dirty="0" smtClean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"/>
              </a:rPr>
              <a:t>и </a:t>
            </a:r>
            <a:r>
              <a:rPr kumimoji="0" lang="ru-RU" sz="1200" b="1" i="0" u="none" strike="noStrike" kern="1200" cap="all" spc="0" normalizeH="0" baseline="0" noProof="0" dirty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"/>
              </a:rPr>
              <a:t>профессиональной ориентации обучающихся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ACCBF9">
                  <a:lumMod val="25000"/>
                </a:srgbClr>
              </a:solidFill>
              <a:effectLst/>
              <a:uLnTx/>
              <a:uFillTx/>
              <a:latin typeface="Arial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1747913" y="1841747"/>
            <a:ext cx="6751653" cy="3540150"/>
          </a:xfrm>
          <a:prstGeom prst="straightConnector1">
            <a:avLst/>
          </a:prstGeom>
          <a:ln w="28575"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1747913" y="4477603"/>
            <a:ext cx="25827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all" spc="0" normalizeH="0" baseline="0" noProof="0" dirty="0" smtClean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"/>
              </a:rPr>
              <a:t>СИСТЕМА ОЦЕНКИ КАЧЕСТВА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all" spc="0" normalizeH="0" baseline="0" noProof="0" dirty="0" smtClean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"/>
              </a:rPr>
              <a:t>ПОДГОТОВКИ ОБУЧАЮЩИХСЯ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16550" y="3748287"/>
            <a:ext cx="32619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all" spc="0" normalizeH="0" baseline="0" noProof="0" dirty="0" smtClean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"/>
              </a:rPr>
              <a:t>СИСТЕМА РАБОТЫ СО ШКОЛАМИ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all" spc="0" normalizeH="0" baseline="0" noProof="0" dirty="0" smtClean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"/>
              </a:rPr>
              <a:t>С НИЗКИМИ РЕЗУЛЬТАТАМИ ОБУЧЕНИЯ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51472" y="2942156"/>
            <a:ext cx="31368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all" spc="0" normalizeH="0" baseline="0" noProof="0" dirty="0" smtClean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"/>
              </a:rPr>
              <a:t>СИСТЕМА ВЫЯВЛЕНИЯ, ПОДДЕРЖКИ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all" spc="0" normalizeH="0" baseline="0" noProof="0" dirty="0" smtClean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"/>
              </a:rPr>
              <a:t>И РАЗВИТИЯ СПОСОБНОСТЕЙ И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all" spc="0" normalizeH="0" baseline="0" noProof="0" dirty="0" smtClean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"/>
              </a:rPr>
              <a:t>ТАЛАНТОВ У ДЕТЕЙ И МОЛОДЁЖИ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211677" y="2201185"/>
            <a:ext cx="25996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all" spc="0" normalizeH="0" baseline="0" noProof="0" dirty="0" smtClean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"/>
              </a:rPr>
              <a:t>СИСТЕМА организации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all" spc="0" normalizeH="0" baseline="0" noProof="0" dirty="0" smtClean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"/>
              </a:rPr>
              <a:t>воспитания обучающихся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385155" y="1183215"/>
            <a:ext cx="157786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ПОВЫШЕНИЕ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КАЧЕСТВА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ОБРАЗОВАНИЯ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15" name="Объект 5" descr="Подведены итоги мониторинга механизмов управления качеством образования -  АУ УР &quot;РЦОКО&quot;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26" t="38151"/>
          <a:stretch/>
        </p:blipFill>
        <p:spPr bwMode="auto">
          <a:xfrm>
            <a:off x="670560" y="1283128"/>
            <a:ext cx="3055246" cy="2331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Прямоугольник 15"/>
          <p:cNvSpPr/>
          <p:nvPr/>
        </p:nvSpPr>
        <p:spPr>
          <a:xfrm>
            <a:off x="670560" y="159747"/>
            <a:ext cx="86911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"/>
              </a:rPr>
              <a:t>Профессиональное самоопределение обучающихся,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"/>
              </a:rPr>
              <a:t>как фактор, влияющий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"/>
              </a:rPr>
              <a:t>на качество образования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509843" y="4526105"/>
            <a:ext cx="4453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all" spc="0" normalizeH="0" baseline="0" noProof="0" dirty="0" smtClean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"/>
              </a:rPr>
              <a:t>Кадровые, информационно-технические, технологические, социально-экономические ресурсы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V="1">
            <a:off x="3283131" y="2774173"/>
            <a:ext cx="5686698" cy="3166343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9501903" y="6528061"/>
            <a:ext cx="25519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8FA9">
                    <a:lumMod val="75000"/>
                  </a:srgbClr>
                </a:solidFill>
                <a:effectLst/>
                <a:uLnTx/>
                <a:uFillTx/>
                <a:latin typeface="Arial"/>
                <a:cs typeface="Arial" charset="0"/>
              </a:rPr>
              <a:t>5</a:t>
            </a:r>
            <a:endParaRPr kumimoji="0" lang="ru-RU" altLang="ru-RU" sz="1000" b="0" i="0" u="none" strike="noStrike" kern="1200" cap="none" spc="0" normalizeH="0" baseline="0" noProof="0" dirty="0">
              <a:ln>
                <a:noFill/>
              </a:ln>
              <a:solidFill>
                <a:srgbClr val="7F8FA9">
                  <a:lumMod val="75000"/>
                </a:srgbClr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93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0297" y="2892829"/>
            <a:ext cx="948363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Государственное автономное образовательное учреждение Тюменской области дополнительного профессионального образования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«Тюменский областной государственный институт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ACCBF9">
                    <a:lumMod val="25000"/>
                  </a:srgbClr>
                </a:solidFill>
                <a:effectLst/>
                <a:uLnTx/>
                <a:uFillTx/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развития регионального образования»</a:t>
            </a:r>
          </a:p>
          <a:p>
            <a:pPr lvl="0" algn="ctr">
              <a:defRPr/>
            </a:pPr>
            <a:r>
              <a:rPr lang="en-US" b="1" dirty="0">
                <a:solidFill>
                  <a:srgbClr val="ACCBF9">
                    <a:lumMod val="25000"/>
                  </a:srgbClr>
                </a:solidFill>
                <a:latin typeface="Arial "/>
                <a:ea typeface="Verdana" panose="020B0604030504040204" pitchFamily="34" charset="0"/>
                <a:cs typeface="Verdana" panose="020B0604030504040204" pitchFamily="34" charset="0"/>
              </a:rPr>
              <a:t>https://togirro.ru/</a:t>
            </a:r>
            <a:endParaRPr kumimoji="0" lang="ru-RU" b="1" i="0" u="none" strike="noStrike" kern="1200" cap="none" spc="0" normalizeH="0" baseline="0" noProof="0" dirty="0" smtClean="0">
              <a:ln>
                <a:noFill/>
              </a:ln>
              <a:solidFill>
                <a:srgbClr val="ACCBF9">
                  <a:lumMod val="25000"/>
                </a:srgbClr>
              </a:solidFill>
              <a:effectLst/>
              <a:uLnTx/>
              <a:uFillTx/>
              <a:latin typeface="Arial 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ACCBF9">
                  <a:lumMod val="25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60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презентации ВРУК_2018</Template>
  <TotalTime>17622</TotalTime>
  <Words>594</Words>
  <Application>Microsoft Office PowerPoint</Application>
  <PresentationFormat>Лист A4 (210x297 мм)</PresentationFormat>
  <Paragraphs>153</Paragraphs>
  <Slides>7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7" baseType="lpstr">
      <vt:lpstr>MS PGothic</vt:lpstr>
      <vt:lpstr>Arial</vt:lpstr>
      <vt:lpstr>Arial </vt:lpstr>
      <vt:lpstr>Calibri</vt:lpstr>
      <vt:lpstr>DejaVu Sans</vt:lpstr>
      <vt:lpstr>Times New Roman</vt:lpstr>
      <vt:lpstr>Verdana</vt:lpstr>
      <vt:lpstr>Wingdings</vt:lpstr>
      <vt:lpstr>2_Office Theme</vt:lpstr>
      <vt:lpstr>3_Тема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Пользователь</cp:lastModifiedBy>
  <cp:revision>1208</cp:revision>
  <cp:lastPrinted>2019-03-19T05:15:31Z</cp:lastPrinted>
  <dcterms:created xsi:type="dcterms:W3CDTF">2018-06-02T09:47:18Z</dcterms:created>
  <dcterms:modified xsi:type="dcterms:W3CDTF">2023-07-05T14:50:39Z</dcterms:modified>
</cp:coreProperties>
</file>